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0" r:id="rId4"/>
    <p:sldId id="281" r:id="rId5"/>
    <p:sldId id="282" r:id="rId6"/>
    <p:sldId id="283" r:id="rId7"/>
    <p:sldId id="28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57" r:id="rId2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scar\Documents\resultado_1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s-ES" sz="1100" i="1">
                <a:solidFill>
                  <a:schemeClr val="bg1"/>
                </a:solidFill>
              </a:defRPr>
            </a:pPr>
            <a:r>
              <a:rPr lang="en-US" sz="11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Efecto</a:t>
            </a:r>
            <a:r>
              <a:rPr lang="en-US" sz="1100" i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i="1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multiplicador</a:t>
            </a:r>
            <a:endParaRPr lang="en-US" sz="11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c:rich>
      </c:tx>
      <c:layout>
        <c:manualLayout>
          <c:xMode val="edge"/>
          <c:yMode val="edge"/>
          <c:x val="0.269223005775067"/>
          <c:y val="0.09647102166230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resultado_1!$A$2:$A$28</c:f>
              <c:strCache>
                <c:ptCount val="27"/>
                <c:pt idx="0">
                  <c:v>S11</c:v>
                </c:pt>
                <c:pt idx="1">
                  <c:v>S21</c:v>
                </c:pt>
                <c:pt idx="2">
                  <c:v>S22</c:v>
                </c:pt>
                <c:pt idx="3">
                  <c:v>S23</c:v>
                </c:pt>
                <c:pt idx="4">
                  <c:v>S311-S312</c:v>
                </c:pt>
                <c:pt idx="5">
                  <c:v>S313-S316</c:v>
                </c:pt>
                <c:pt idx="6">
                  <c:v>S321</c:v>
                </c:pt>
                <c:pt idx="7">
                  <c:v>S322-S323</c:v>
                </c:pt>
                <c:pt idx="8">
                  <c:v>S324-S326</c:v>
                </c:pt>
                <c:pt idx="9">
                  <c:v>S327</c:v>
                </c:pt>
                <c:pt idx="10">
                  <c:v>S331-S332</c:v>
                </c:pt>
                <c:pt idx="11">
                  <c:v>S333-S336</c:v>
                </c:pt>
                <c:pt idx="12">
                  <c:v>S337</c:v>
                </c:pt>
                <c:pt idx="13">
                  <c:v>S339</c:v>
                </c:pt>
                <c:pt idx="14">
                  <c:v>S43-S46</c:v>
                </c:pt>
                <c:pt idx="15">
                  <c:v>S48-S49</c:v>
                </c:pt>
                <c:pt idx="16">
                  <c:v>S51</c:v>
                </c:pt>
                <c:pt idx="17">
                  <c:v>S52</c:v>
                </c:pt>
                <c:pt idx="18">
                  <c:v>S53</c:v>
                </c:pt>
                <c:pt idx="19">
                  <c:v>S54</c:v>
                </c:pt>
                <c:pt idx="20">
                  <c:v>S55</c:v>
                </c:pt>
                <c:pt idx="21">
                  <c:v>S56</c:v>
                </c:pt>
                <c:pt idx="22">
                  <c:v>S61</c:v>
                </c:pt>
                <c:pt idx="23">
                  <c:v>S71</c:v>
                </c:pt>
                <c:pt idx="24">
                  <c:v>S72</c:v>
                </c:pt>
                <c:pt idx="25">
                  <c:v>S81</c:v>
                </c:pt>
                <c:pt idx="26">
                  <c:v>S93</c:v>
                </c:pt>
              </c:strCache>
            </c:strRef>
          </c:cat>
          <c:val>
            <c:numRef>
              <c:f>resultado_1!$B$2:$B$28</c:f>
              <c:numCache>
                <c:formatCode>General</c:formatCode>
                <c:ptCount val="27"/>
                <c:pt idx="0">
                  <c:v>2.94</c:v>
                </c:pt>
                <c:pt idx="1">
                  <c:v>1.99</c:v>
                </c:pt>
                <c:pt idx="2">
                  <c:v>1.91</c:v>
                </c:pt>
                <c:pt idx="3">
                  <c:v>3.24</c:v>
                </c:pt>
                <c:pt idx="4">
                  <c:v>2.06</c:v>
                </c:pt>
                <c:pt idx="5">
                  <c:v>1.63</c:v>
                </c:pt>
                <c:pt idx="6">
                  <c:v>2.33</c:v>
                </c:pt>
                <c:pt idx="7">
                  <c:v>2.33</c:v>
                </c:pt>
                <c:pt idx="8">
                  <c:v>5.68</c:v>
                </c:pt>
                <c:pt idx="9">
                  <c:v>2.12</c:v>
                </c:pt>
                <c:pt idx="10">
                  <c:v>2.41</c:v>
                </c:pt>
                <c:pt idx="11">
                  <c:v>1.26</c:v>
                </c:pt>
                <c:pt idx="12">
                  <c:v>1.78</c:v>
                </c:pt>
                <c:pt idx="13">
                  <c:v>1.37</c:v>
                </c:pt>
                <c:pt idx="14">
                  <c:v>1.58</c:v>
                </c:pt>
                <c:pt idx="15">
                  <c:v>1.92</c:v>
                </c:pt>
                <c:pt idx="16">
                  <c:v>2.53</c:v>
                </c:pt>
                <c:pt idx="17">
                  <c:v>1.46</c:v>
                </c:pt>
                <c:pt idx="18">
                  <c:v>2.09</c:v>
                </c:pt>
                <c:pt idx="19">
                  <c:v>1.64</c:v>
                </c:pt>
                <c:pt idx="20">
                  <c:v>1.2</c:v>
                </c:pt>
                <c:pt idx="21">
                  <c:v>1.56</c:v>
                </c:pt>
                <c:pt idx="22">
                  <c:v>1.03</c:v>
                </c:pt>
                <c:pt idx="23">
                  <c:v>1.29</c:v>
                </c:pt>
                <c:pt idx="24">
                  <c:v>1.16</c:v>
                </c:pt>
                <c:pt idx="25">
                  <c:v>1.32</c:v>
                </c:pt>
                <c:pt idx="26">
                  <c:v>1.28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75F-4D9C-BCEB-9392EFB80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overlap val="-100"/>
        <c:axId val="-2090270136"/>
        <c:axId val="-2038236104"/>
      </c:barChart>
      <c:catAx>
        <c:axId val="-20902701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</a:ln>
          <a:effectLst/>
        </c:spPr>
        <c:txPr>
          <a:bodyPr/>
          <a:lstStyle/>
          <a:p>
            <a:pPr>
              <a:defRPr lang="es-ES"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8236104"/>
        <c:crosses val="autoZero"/>
        <c:auto val="1"/>
        <c:lblAlgn val="ctr"/>
        <c:lblOffset val="100"/>
        <c:noMultiLvlLbl val="0"/>
      </c:catAx>
      <c:valAx>
        <c:axId val="-2038236104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s-ES"/>
            </a:pPr>
            <a:endParaRPr lang="en-US"/>
          </a:p>
        </c:txPr>
        <c:crossAx val="-2090270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DD1C3-60AC-4A23-A068-269AF7D2764A}" type="doc">
      <dgm:prSet loTypeId="urn:microsoft.com/office/officeart/2011/layout/CircleProcess#1" loCatId="officeonlin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38E6FE25-EB1C-441C-88FB-8D2834A5DD70}">
      <dgm:prSet phldrT="[Texto]"/>
      <dgm:spPr>
        <a:ln>
          <a:solidFill>
            <a:srgbClr val="CAF18B"/>
          </a:solidFill>
        </a:ln>
      </dgm:spPr>
      <dgm:t>
        <a:bodyPr anchor="b"/>
        <a:lstStyle/>
        <a:p>
          <a:endParaRPr lang="es-ES" b="1" dirty="0"/>
        </a:p>
      </dgm:t>
    </dgm:pt>
    <dgm:pt modelId="{C487DC89-ADC2-4B3C-9F20-1641C6A15879}" type="parTrans" cxnId="{EC9898B1-5A13-4D39-BF98-A9F985774239}">
      <dgm:prSet/>
      <dgm:spPr/>
      <dgm:t>
        <a:bodyPr/>
        <a:lstStyle/>
        <a:p>
          <a:endParaRPr lang="es-ES"/>
        </a:p>
      </dgm:t>
    </dgm:pt>
    <dgm:pt modelId="{010608F8-B57C-4E14-B658-767EC49B168A}" type="sibTrans" cxnId="{EC9898B1-5A13-4D39-BF98-A9F985774239}">
      <dgm:prSet/>
      <dgm:spPr/>
      <dgm:t>
        <a:bodyPr/>
        <a:lstStyle/>
        <a:p>
          <a:endParaRPr lang="es-ES"/>
        </a:p>
      </dgm:t>
    </dgm:pt>
    <dgm:pt modelId="{2036A33E-AC03-4952-8D3B-E29BF4D303BF}">
      <dgm:prSet phldrT="[Texto]"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 anchor="b"/>
        <a:lstStyle/>
        <a:p>
          <a:endParaRPr lang="es-ES" dirty="0"/>
        </a:p>
      </dgm:t>
    </dgm:pt>
    <dgm:pt modelId="{C1489A8D-2E47-45FA-ACD6-904EFD47A3C4}" type="parTrans" cxnId="{65E95248-1592-428E-93A9-2EB761365934}">
      <dgm:prSet/>
      <dgm:spPr/>
      <dgm:t>
        <a:bodyPr/>
        <a:lstStyle/>
        <a:p>
          <a:endParaRPr lang="es-ES"/>
        </a:p>
      </dgm:t>
    </dgm:pt>
    <dgm:pt modelId="{BF400DE0-DCAE-4A8A-B7D4-54B681369B26}" type="sibTrans" cxnId="{65E95248-1592-428E-93A9-2EB761365934}">
      <dgm:prSet/>
      <dgm:spPr/>
      <dgm:t>
        <a:bodyPr/>
        <a:lstStyle/>
        <a:p>
          <a:endParaRPr lang="es-ES"/>
        </a:p>
      </dgm:t>
    </dgm:pt>
    <dgm:pt modelId="{7B988442-8325-4194-9E0D-66C58421992B}">
      <dgm:prSet phldrT="[Texto]"/>
      <dgm:spPr>
        <a:ln>
          <a:solidFill>
            <a:schemeClr val="accent4">
              <a:lumMod val="40000"/>
              <a:lumOff val="60000"/>
            </a:schemeClr>
          </a:solidFill>
        </a:ln>
      </dgm:spPr>
      <dgm:t>
        <a:bodyPr anchor="b"/>
        <a:lstStyle/>
        <a:p>
          <a:endParaRPr lang="es-ES" b="1" dirty="0"/>
        </a:p>
      </dgm:t>
    </dgm:pt>
    <dgm:pt modelId="{F8327CE7-0BA0-4B15-84B6-12DAA8CBED55}" type="sibTrans" cxnId="{68A05284-B9E6-449B-97F5-87515B0A47A0}">
      <dgm:prSet/>
      <dgm:spPr/>
      <dgm:t>
        <a:bodyPr/>
        <a:lstStyle/>
        <a:p>
          <a:endParaRPr lang="es-ES"/>
        </a:p>
      </dgm:t>
    </dgm:pt>
    <dgm:pt modelId="{A2B6C708-B7E8-481C-8DC1-2B9C688612F5}" type="parTrans" cxnId="{68A05284-B9E6-449B-97F5-87515B0A47A0}">
      <dgm:prSet/>
      <dgm:spPr/>
      <dgm:t>
        <a:bodyPr/>
        <a:lstStyle/>
        <a:p>
          <a:endParaRPr lang="es-ES"/>
        </a:p>
      </dgm:t>
    </dgm:pt>
    <dgm:pt modelId="{24CE6C74-7D3C-4617-9CF8-729582533253}" type="pres">
      <dgm:prSet presAssocID="{F90DD1C3-60AC-4A23-A068-269AF7D2764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s-ES"/>
        </a:p>
      </dgm:t>
    </dgm:pt>
    <dgm:pt modelId="{476D54C0-E8F6-4B95-8278-6D47604953C2}" type="pres">
      <dgm:prSet presAssocID="{2036A33E-AC03-4952-8D3B-E29BF4D303BF}" presName="Accent3" presStyleCnt="0"/>
      <dgm:spPr/>
    </dgm:pt>
    <dgm:pt modelId="{B6E96744-BEA1-4E37-8487-94614C56CA1C}" type="pres">
      <dgm:prSet presAssocID="{2036A33E-AC03-4952-8D3B-E29BF4D303BF}" presName="Accent" presStyleLbl="node1" presStyleIdx="0" presStyleCnt="3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/>
        </a:p>
      </dgm:t>
    </dgm:pt>
    <dgm:pt modelId="{6367FC85-20F5-4647-94AD-A44CFB5B1076}" type="pres">
      <dgm:prSet presAssocID="{2036A33E-AC03-4952-8D3B-E29BF4D303BF}" presName="ParentBackground3" presStyleCnt="0"/>
      <dgm:spPr/>
    </dgm:pt>
    <dgm:pt modelId="{712B3728-1CB3-43CF-88BA-432ADC7B69BE}" type="pres">
      <dgm:prSet presAssocID="{2036A33E-AC03-4952-8D3B-E29BF4D303BF}" presName="ParentBackground" presStyleLbl="fgAcc1" presStyleIdx="0" presStyleCnt="3"/>
      <dgm:spPr/>
      <dgm:t>
        <a:bodyPr/>
        <a:lstStyle/>
        <a:p>
          <a:endParaRPr lang="es-ES"/>
        </a:p>
      </dgm:t>
    </dgm:pt>
    <dgm:pt modelId="{3B02EA0B-B2FF-47C9-9BED-F95EDE60D75C}" type="pres">
      <dgm:prSet presAssocID="{2036A33E-AC03-4952-8D3B-E29BF4D303B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441DCB-2DC7-4A80-9B97-1F9B7551A258}" type="pres">
      <dgm:prSet presAssocID="{38E6FE25-EB1C-441C-88FB-8D2834A5DD70}" presName="Accent2" presStyleCnt="0"/>
      <dgm:spPr/>
    </dgm:pt>
    <dgm:pt modelId="{054BCA12-5761-4F5C-A192-61FC5F876725}" type="pres">
      <dgm:prSet presAssocID="{38E6FE25-EB1C-441C-88FB-8D2834A5DD70}" presName="Accent" presStyleLbl="node1" presStyleIdx="1" presStyleCnt="3"/>
      <dgm:spPr>
        <a:solidFill>
          <a:srgbClr val="CAF18B"/>
        </a:solidFill>
      </dgm:spPr>
      <dgm:t>
        <a:bodyPr/>
        <a:lstStyle/>
        <a:p>
          <a:endParaRPr lang="es-ES"/>
        </a:p>
      </dgm:t>
    </dgm:pt>
    <dgm:pt modelId="{0FD28E09-BC84-440A-BAB7-7FB1CDBE8938}" type="pres">
      <dgm:prSet presAssocID="{38E6FE25-EB1C-441C-88FB-8D2834A5DD70}" presName="ParentBackground2" presStyleCnt="0"/>
      <dgm:spPr/>
    </dgm:pt>
    <dgm:pt modelId="{4BF22233-D66D-4E75-9163-37BBFA49CB82}" type="pres">
      <dgm:prSet presAssocID="{38E6FE25-EB1C-441C-88FB-8D2834A5DD70}" presName="ParentBackground" presStyleLbl="fgAcc1" presStyleIdx="1" presStyleCnt="3"/>
      <dgm:spPr/>
      <dgm:t>
        <a:bodyPr/>
        <a:lstStyle/>
        <a:p>
          <a:endParaRPr lang="es-ES"/>
        </a:p>
      </dgm:t>
    </dgm:pt>
    <dgm:pt modelId="{804D2196-08BB-4095-83F3-FD77B5F70D22}" type="pres">
      <dgm:prSet presAssocID="{38E6FE25-EB1C-441C-88FB-8D2834A5DD7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7AB422B-D8A6-4A07-92F5-EB95B864D130}" type="pres">
      <dgm:prSet presAssocID="{7B988442-8325-4194-9E0D-66C58421992B}" presName="Accent1" presStyleCnt="0"/>
      <dgm:spPr/>
    </dgm:pt>
    <dgm:pt modelId="{1D642FBD-5D23-41AD-B0CC-4B68ECD3B3CC}" type="pres">
      <dgm:prSet presAssocID="{7B988442-8325-4194-9E0D-66C58421992B}" presName="Accent" presStyleLbl="node1" presStyleIdx="2" presStyleCnt="3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endParaRPr lang="es-ES"/>
        </a:p>
      </dgm:t>
    </dgm:pt>
    <dgm:pt modelId="{ADEDDCEF-BD74-4977-86AA-4E7A4164D370}" type="pres">
      <dgm:prSet presAssocID="{7B988442-8325-4194-9E0D-66C58421992B}" presName="ParentBackground1" presStyleCnt="0"/>
      <dgm:spPr/>
    </dgm:pt>
    <dgm:pt modelId="{692FAC53-CF2E-405E-B9E7-60897AD04DDF}" type="pres">
      <dgm:prSet presAssocID="{7B988442-8325-4194-9E0D-66C58421992B}" presName="ParentBackground" presStyleLbl="fgAcc1" presStyleIdx="2" presStyleCnt="3"/>
      <dgm:spPr/>
      <dgm:t>
        <a:bodyPr/>
        <a:lstStyle/>
        <a:p>
          <a:endParaRPr lang="es-ES"/>
        </a:p>
      </dgm:t>
    </dgm:pt>
    <dgm:pt modelId="{B0144A2D-D0CF-4E75-B6E9-66D5476CD0CA}" type="pres">
      <dgm:prSet presAssocID="{7B988442-8325-4194-9E0D-66C58421992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91F469-07DE-4CC0-A9AA-CB9B2E954B46}" type="presOf" srcId="{7B988442-8325-4194-9E0D-66C58421992B}" destId="{692FAC53-CF2E-405E-B9E7-60897AD04DDF}" srcOrd="0" destOrd="0" presId="urn:microsoft.com/office/officeart/2011/layout/CircleProcess#1"/>
    <dgm:cxn modelId="{01AD550A-18C4-411C-8056-F5AC65C774CC}" type="presOf" srcId="{7B988442-8325-4194-9E0D-66C58421992B}" destId="{B0144A2D-D0CF-4E75-B6E9-66D5476CD0CA}" srcOrd="1" destOrd="0" presId="urn:microsoft.com/office/officeart/2011/layout/CircleProcess#1"/>
    <dgm:cxn modelId="{26611A3F-1B70-4EEE-A380-0FDCA403CA91}" type="presOf" srcId="{2036A33E-AC03-4952-8D3B-E29BF4D303BF}" destId="{3B02EA0B-B2FF-47C9-9BED-F95EDE60D75C}" srcOrd="1" destOrd="0" presId="urn:microsoft.com/office/officeart/2011/layout/CircleProcess#1"/>
    <dgm:cxn modelId="{EC9898B1-5A13-4D39-BF98-A9F985774239}" srcId="{F90DD1C3-60AC-4A23-A068-269AF7D2764A}" destId="{38E6FE25-EB1C-441C-88FB-8D2834A5DD70}" srcOrd="1" destOrd="0" parTransId="{C487DC89-ADC2-4B3C-9F20-1641C6A15879}" sibTransId="{010608F8-B57C-4E14-B658-767EC49B168A}"/>
    <dgm:cxn modelId="{634D409B-72A2-4349-A15E-83C01A35548E}" type="presOf" srcId="{2036A33E-AC03-4952-8D3B-E29BF4D303BF}" destId="{712B3728-1CB3-43CF-88BA-432ADC7B69BE}" srcOrd="0" destOrd="0" presId="urn:microsoft.com/office/officeart/2011/layout/CircleProcess#1"/>
    <dgm:cxn modelId="{87041861-D97A-4E7B-9C5E-97CD9846DBE0}" type="presOf" srcId="{F90DD1C3-60AC-4A23-A068-269AF7D2764A}" destId="{24CE6C74-7D3C-4617-9CF8-729582533253}" srcOrd="0" destOrd="0" presId="urn:microsoft.com/office/officeart/2011/layout/CircleProcess#1"/>
    <dgm:cxn modelId="{B44FBFF8-9AFF-4338-BF56-AF3A6EF610DF}" type="presOf" srcId="{38E6FE25-EB1C-441C-88FB-8D2834A5DD70}" destId="{804D2196-08BB-4095-83F3-FD77B5F70D22}" srcOrd="1" destOrd="0" presId="urn:microsoft.com/office/officeart/2011/layout/CircleProcess#1"/>
    <dgm:cxn modelId="{65E95248-1592-428E-93A9-2EB761365934}" srcId="{F90DD1C3-60AC-4A23-A068-269AF7D2764A}" destId="{2036A33E-AC03-4952-8D3B-E29BF4D303BF}" srcOrd="2" destOrd="0" parTransId="{C1489A8D-2E47-45FA-ACD6-904EFD47A3C4}" sibTransId="{BF400DE0-DCAE-4A8A-B7D4-54B681369B26}"/>
    <dgm:cxn modelId="{68A05284-B9E6-449B-97F5-87515B0A47A0}" srcId="{F90DD1C3-60AC-4A23-A068-269AF7D2764A}" destId="{7B988442-8325-4194-9E0D-66C58421992B}" srcOrd="0" destOrd="0" parTransId="{A2B6C708-B7E8-481C-8DC1-2B9C688612F5}" sibTransId="{F8327CE7-0BA0-4B15-84B6-12DAA8CBED55}"/>
    <dgm:cxn modelId="{7C7DD335-FF5E-4745-9707-2D0FCD1C987D}" type="presOf" srcId="{38E6FE25-EB1C-441C-88FB-8D2834A5DD70}" destId="{4BF22233-D66D-4E75-9163-37BBFA49CB82}" srcOrd="0" destOrd="0" presId="urn:microsoft.com/office/officeart/2011/layout/CircleProcess#1"/>
    <dgm:cxn modelId="{E4E18076-5EAE-42B0-B92D-82DA48853D22}" type="presParOf" srcId="{24CE6C74-7D3C-4617-9CF8-729582533253}" destId="{476D54C0-E8F6-4B95-8278-6D47604953C2}" srcOrd="0" destOrd="0" presId="urn:microsoft.com/office/officeart/2011/layout/CircleProcess#1"/>
    <dgm:cxn modelId="{64C4C434-CC14-411A-81B1-2352E8B95245}" type="presParOf" srcId="{476D54C0-E8F6-4B95-8278-6D47604953C2}" destId="{B6E96744-BEA1-4E37-8487-94614C56CA1C}" srcOrd="0" destOrd="0" presId="urn:microsoft.com/office/officeart/2011/layout/CircleProcess#1"/>
    <dgm:cxn modelId="{C28B835A-0CF2-4717-B4DD-BE3F805CB142}" type="presParOf" srcId="{24CE6C74-7D3C-4617-9CF8-729582533253}" destId="{6367FC85-20F5-4647-94AD-A44CFB5B1076}" srcOrd="1" destOrd="0" presId="urn:microsoft.com/office/officeart/2011/layout/CircleProcess#1"/>
    <dgm:cxn modelId="{3F21D3A4-56CD-474B-BF3F-2F1460BBFCA9}" type="presParOf" srcId="{6367FC85-20F5-4647-94AD-A44CFB5B1076}" destId="{712B3728-1CB3-43CF-88BA-432ADC7B69BE}" srcOrd="0" destOrd="0" presId="urn:microsoft.com/office/officeart/2011/layout/CircleProcess#1"/>
    <dgm:cxn modelId="{CB83B5A1-37FA-4434-9EF8-62F33B351DFA}" type="presParOf" srcId="{24CE6C74-7D3C-4617-9CF8-729582533253}" destId="{3B02EA0B-B2FF-47C9-9BED-F95EDE60D75C}" srcOrd="2" destOrd="0" presId="urn:microsoft.com/office/officeart/2011/layout/CircleProcess#1"/>
    <dgm:cxn modelId="{1F12517C-A837-49FC-9EB8-55370C9D5AEF}" type="presParOf" srcId="{24CE6C74-7D3C-4617-9CF8-729582533253}" destId="{1B441DCB-2DC7-4A80-9B97-1F9B7551A258}" srcOrd="3" destOrd="0" presId="urn:microsoft.com/office/officeart/2011/layout/CircleProcess#1"/>
    <dgm:cxn modelId="{A8D07DB2-CF45-44DE-AFAA-2147DDAC9B12}" type="presParOf" srcId="{1B441DCB-2DC7-4A80-9B97-1F9B7551A258}" destId="{054BCA12-5761-4F5C-A192-61FC5F876725}" srcOrd="0" destOrd="0" presId="urn:microsoft.com/office/officeart/2011/layout/CircleProcess#1"/>
    <dgm:cxn modelId="{5B8EDBE8-7466-4287-8AB6-6CD205F07079}" type="presParOf" srcId="{24CE6C74-7D3C-4617-9CF8-729582533253}" destId="{0FD28E09-BC84-440A-BAB7-7FB1CDBE8938}" srcOrd="4" destOrd="0" presId="urn:microsoft.com/office/officeart/2011/layout/CircleProcess#1"/>
    <dgm:cxn modelId="{7BE9468E-6C7D-484D-AB1F-B38F2D8B0339}" type="presParOf" srcId="{0FD28E09-BC84-440A-BAB7-7FB1CDBE8938}" destId="{4BF22233-D66D-4E75-9163-37BBFA49CB82}" srcOrd="0" destOrd="0" presId="urn:microsoft.com/office/officeart/2011/layout/CircleProcess#1"/>
    <dgm:cxn modelId="{8ECE8FE8-72B5-488F-A054-66428E760FD2}" type="presParOf" srcId="{24CE6C74-7D3C-4617-9CF8-729582533253}" destId="{804D2196-08BB-4095-83F3-FD77B5F70D22}" srcOrd="5" destOrd="0" presId="urn:microsoft.com/office/officeart/2011/layout/CircleProcess#1"/>
    <dgm:cxn modelId="{4F69F0A1-1BD4-4D2A-B4AA-9189525C398A}" type="presParOf" srcId="{24CE6C74-7D3C-4617-9CF8-729582533253}" destId="{57AB422B-D8A6-4A07-92F5-EB95B864D130}" srcOrd="6" destOrd="0" presId="urn:microsoft.com/office/officeart/2011/layout/CircleProcess#1"/>
    <dgm:cxn modelId="{C8AB5A60-A087-47E1-AF2D-AF4D12C4B7D5}" type="presParOf" srcId="{57AB422B-D8A6-4A07-92F5-EB95B864D130}" destId="{1D642FBD-5D23-41AD-B0CC-4B68ECD3B3CC}" srcOrd="0" destOrd="0" presId="urn:microsoft.com/office/officeart/2011/layout/CircleProcess#1"/>
    <dgm:cxn modelId="{3D1802DF-C432-4A44-9C5A-4045B72E83D9}" type="presParOf" srcId="{24CE6C74-7D3C-4617-9CF8-729582533253}" destId="{ADEDDCEF-BD74-4977-86AA-4E7A4164D370}" srcOrd="7" destOrd="0" presId="urn:microsoft.com/office/officeart/2011/layout/CircleProcess#1"/>
    <dgm:cxn modelId="{C3597247-3904-424C-B5BF-F37CDDCB5A69}" type="presParOf" srcId="{ADEDDCEF-BD74-4977-86AA-4E7A4164D370}" destId="{692FAC53-CF2E-405E-B9E7-60897AD04DDF}" srcOrd="0" destOrd="0" presId="urn:microsoft.com/office/officeart/2011/layout/CircleProcess#1"/>
    <dgm:cxn modelId="{3F72CEC9-DAB0-43E2-ABE8-E22087E1ED57}" type="presParOf" srcId="{24CE6C74-7D3C-4617-9CF8-729582533253}" destId="{B0144A2D-D0CF-4E75-B6E9-66D5476CD0CA}" srcOrd="8" destOrd="0" presId="urn:microsoft.com/office/officeart/2011/layout/CircleProcess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291FE-6F88-4A2D-94D2-D2174C38EFA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9C0CC51-AA16-4900-ABFA-D98A4E1F43B7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Ciencia y Tecnología</a:t>
          </a:r>
          <a:endParaRPr lang="es-E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78068C2-0AC1-41C4-A734-2FCAE09879C6}" type="parTrans" cxnId="{9983CFD8-9776-4132-BBE6-6F3155246FD3}">
      <dgm:prSet/>
      <dgm:spPr/>
      <dgm:t>
        <a:bodyPr/>
        <a:lstStyle/>
        <a:p>
          <a:endParaRPr lang="es-ES" b="1"/>
        </a:p>
      </dgm:t>
    </dgm:pt>
    <dgm:pt modelId="{0CB61842-8A31-407C-A74E-D3807C82F09A}" type="sibTrans" cxnId="{9983CFD8-9776-4132-BBE6-6F3155246FD3}">
      <dgm:prSet/>
      <dgm:spPr/>
      <dgm:t>
        <a:bodyPr/>
        <a:lstStyle/>
        <a:p>
          <a:endParaRPr lang="es-ES" b="1"/>
        </a:p>
      </dgm:t>
    </dgm:pt>
    <dgm:pt modelId="{7D0B0030-B02F-4D14-801D-94B3E4837EFE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Minería</a:t>
          </a:r>
          <a:endParaRPr lang="es-E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B2F6E08-8B6C-4BAA-936D-57E81A07A50F}" type="parTrans" cxnId="{897EA68E-5F07-46DA-8301-424428503EDF}">
      <dgm:prSet/>
      <dgm:spPr/>
      <dgm:t>
        <a:bodyPr/>
        <a:lstStyle/>
        <a:p>
          <a:endParaRPr lang="es-ES" b="1"/>
        </a:p>
      </dgm:t>
    </dgm:pt>
    <dgm:pt modelId="{EBCBF5CB-25D6-4E42-8C37-33BCE347FDB7}" type="sibTrans" cxnId="{897EA68E-5F07-46DA-8301-424428503EDF}">
      <dgm:prSet/>
      <dgm:spPr/>
      <dgm:t>
        <a:bodyPr/>
        <a:lstStyle/>
        <a:p>
          <a:endParaRPr lang="es-ES" b="1"/>
        </a:p>
      </dgm:t>
    </dgm:pt>
    <dgm:pt modelId="{1A1B7687-68E3-48DC-B2F1-69AF6CFDC9D9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ES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Industria metálica</a:t>
          </a:r>
          <a:endParaRPr lang="es-E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041C603-5E7E-498B-A201-1911FE5B8444}" type="parTrans" cxnId="{0FCE685B-1153-4D01-AE52-1DAE29ABF306}">
      <dgm:prSet/>
      <dgm:spPr/>
      <dgm:t>
        <a:bodyPr/>
        <a:lstStyle/>
        <a:p>
          <a:endParaRPr lang="es-ES" b="1"/>
        </a:p>
      </dgm:t>
    </dgm:pt>
    <dgm:pt modelId="{50E432DD-B71E-41D3-8046-50B003F6E4D2}" type="sibTrans" cxnId="{0FCE685B-1153-4D01-AE52-1DAE29ABF306}">
      <dgm:prSet/>
      <dgm:spPr/>
      <dgm:t>
        <a:bodyPr/>
        <a:lstStyle/>
        <a:p>
          <a:endParaRPr lang="es-ES" b="1"/>
        </a:p>
      </dgm:t>
    </dgm:pt>
    <dgm:pt modelId="{BB98186D-8F47-41BD-8111-527105DB56F4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Comercio</a:t>
          </a:r>
          <a:endParaRPr lang="es-E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E49491F-6CE2-4A27-AE34-1B4462449437}" type="parTrans" cxnId="{5F019EF7-A899-48B4-AEFB-A65FCE53CF53}">
      <dgm:prSet/>
      <dgm:spPr/>
      <dgm:t>
        <a:bodyPr/>
        <a:lstStyle/>
        <a:p>
          <a:endParaRPr lang="es-ES" b="1"/>
        </a:p>
      </dgm:t>
    </dgm:pt>
    <dgm:pt modelId="{E250B3D6-CB1B-4D11-BA4C-15BD9F1A7F1E}" type="sibTrans" cxnId="{5F019EF7-A899-48B4-AEFB-A65FCE53CF53}">
      <dgm:prSet/>
      <dgm:spPr/>
      <dgm:t>
        <a:bodyPr/>
        <a:lstStyle/>
        <a:p>
          <a:endParaRPr lang="es-ES" b="1"/>
        </a:p>
      </dgm:t>
    </dgm:pt>
    <dgm:pt modelId="{52C16C17-9E4B-4B31-9D28-2292FBA9EC80}">
      <dgm:prSet phldrT="[Texto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ES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Etc.</a:t>
          </a:r>
          <a:endParaRPr lang="es-ES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82FE8EB-18E9-45D9-93CE-9CEB0307D3B5}" type="parTrans" cxnId="{23C23BB2-41E6-428E-B1FC-A7397C2AEEE6}">
      <dgm:prSet/>
      <dgm:spPr/>
      <dgm:t>
        <a:bodyPr/>
        <a:lstStyle/>
        <a:p>
          <a:endParaRPr lang="es-ES" b="1"/>
        </a:p>
      </dgm:t>
    </dgm:pt>
    <dgm:pt modelId="{16F39030-CED0-461C-AFB0-C730851397D4}" type="sibTrans" cxnId="{23C23BB2-41E6-428E-B1FC-A7397C2AEEE6}">
      <dgm:prSet/>
      <dgm:spPr/>
      <dgm:t>
        <a:bodyPr/>
        <a:lstStyle/>
        <a:p>
          <a:endParaRPr lang="es-ES" b="1"/>
        </a:p>
      </dgm:t>
    </dgm:pt>
    <dgm:pt modelId="{5208727D-685F-4E64-BAA9-6FEDA59D494C}" type="pres">
      <dgm:prSet presAssocID="{767291FE-6F88-4A2D-94D2-D2174C38EFA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4B9A99-8E26-4B9B-B4DD-90BB9AAC62B0}" type="pres">
      <dgm:prSet presAssocID="{A9C0CC51-AA16-4900-ABFA-D98A4E1F43B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2515F14-7CF2-409E-B18E-2CB8C78098ED}" type="pres">
      <dgm:prSet presAssocID="{0CB61842-8A31-407C-A74E-D3807C82F09A}" presName="sibTrans" presStyleCnt="0"/>
      <dgm:spPr/>
    </dgm:pt>
    <dgm:pt modelId="{24E179CB-5B98-4488-BF63-D1D5E9CE4641}" type="pres">
      <dgm:prSet presAssocID="{7D0B0030-B02F-4D14-801D-94B3E4837EF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06C968-BA1C-4B9A-A2C3-FE2C49C7CF4C}" type="pres">
      <dgm:prSet presAssocID="{EBCBF5CB-25D6-4E42-8C37-33BCE347FDB7}" presName="sibTrans" presStyleCnt="0"/>
      <dgm:spPr/>
    </dgm:pt>
    <dgm:pt modelId="{96D671B1-B21C-48DB-A4AB-0F16710076AA}" type="pres">
      <dgm:prSet presAssocID="{1A1B7687-68E3-48DC-B2F1-69AF6CFDC9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BC778B-9C07-4F34-B142-90476A48930A}" type="pres">
      <dgm:prSet presAssocID="{50E432DD-B71E-41D3-8046-50B003F6E4D2}" presName="sibTrans" presStyleCnt="0"/>
      <dgm:spPr/>
    </dgm:pt>
    <dgm:pt modelId="{65504EBE-6673-4ACA-9E7B-FF1FFB80F5AE}" type="pres">
      <dgm:prSet presAssocID="{BB98186D-8F47-41BD-8111-527105DB56F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687881-A15F-40D7-92FD-A90E1A498DB3}" type="pres">
      <dgm:prSet presAssocID="{E250B3D6-CB1B-4D11-BA4C-15BD9F1A7F1E}" presName="sibTrans" presStyleCnt="0"/>
      <dgm:spPr/>
    </dgm:pt>
    <dgm:pt modelId="{DA6AD080-2A93-4357-92E7-D639FFA98901}" type="pres">
      <dgm:prSet presAssocID="{52C16C17-9E4B-4B31-9D28-2292FBA9EC80}" presName="node" presStyleLbl="node1" presStyleIdx="4" presStyleCnt="5" custLinFactNeighborX="54249" custLinFactNeighborY="-43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069E0E6-3602-4E9C-B9E7-F936239A4B9D}" type="presOf" srcId="{1A1B7687-68E3-48DC-B2F1-69AF6CFDC9D9}" destId="{96D671B1-B21C-48DB-A4AB-0F16710076AA}" srcOrd="0" destOrd="0" presId="urn:microsoft.com/office/officeart/2005/8/layout/default"/>
    <dgm:cxn modelId="{0FCE685B-1153-4D01-AE52-1DAE29ABF306}" srcId="{767291FE-6F88-4A2D-94D2-D2174C38EFAB}" destId="{1A1B7687-68E3-48DC-B2F1-69AF6CFDC9D9}" srcOrd="2" destOrd="0" parTransId="{8041C603-5E7E-498B-A201-1911FE5B8444}" sibTransId="{50E432DD-B71E-41D3-8046-50B003F6E4D2}"/>
    <dgm:cxn modelId="{607FC687-B5B8-4AD3-948E-A55FA048BA53}" type="presOf" srcId="{767291FE-6F88-4A2D-94D2-D2174C38EFAB}" destId="{5208727D-685F-4E64-BAA9-6FEDA59D494C}" srcOrd="0" destOrd="0" presId="urn:microsoft.com/office/officeart/2005/8/layout/default"/>
    <dgm:cxn modelId="{9983CFD8-9776-4132-BBE6-6F3155246FD3}" srcId="{767291FE-6F88-4A2D-94D2-D2174C38EFAB}" destId="{A9C0CC51-AA16-4900-ABFA-D98A4E1F43B7}" srcOrd="0" destOrd="0" parTransId="{C78068C2-0AC1-41C4-A734-2FCAE09879C6}" sibTransId="{0CB61842-8A31-407C-A74E-D3807C82F09A}"/>
    <dgm:cxn modelId="{23C23BB2-41E6-428E-B1FC-A7397C2AEEE6}" srcId="{767291FE-6F88-4A2D-94D2-D2174C38EFAB}" destId="{52C16C17-9E4B-4B31-9D28-2292FBA9EC80}" srcOrd="4" destOrd="0" parTransId="{082FE8EB-18E9-45D9-93CE-9CEB0307D3B5}" sibTransId="{16F39030-CED0-461C-AFB0-C730851397D4}"/>
    <dgm:cxn modelId="{897EA68E-5F07-46DA-8301-424428503EDF}" srcId="{767291FE-6F88-4A2D-94D2-D2174C38EFAB}" destId="{7D0B0030-B02F-4D14-801D-94B3E4837EFE}" srcOrd="1" destOrd="0" parTransId="{2B2F6E08-8B6C-4BAA-936D-57E81A07A50F}" sibTransId="{EBCBF5CB-25D6-4E42-8C37-33BCE347FDB7}"/>
    <dgm:cxn modelId="{C42F9C2F-FF0C-4D1E-A9E6-137F1F472461}" type="presOf" srcId="{A9C0CC51-AA16-4900-ABFA-D98A4E1F43B7}" destId="{FB4B9A99-8E26-4B9B-B4DD-90BB9AAC62B0}" srcOrd="0" destOrd="0" presId="urn:microsoft.com/office/officeart/2005/8/layout/default"/>
    <dgm:cxn modelId="{C7D18161-8DC4-45FA-82D5-3B668F325121}" type="presOf" srcId="{BB98186D-8F47-41BD-8111-527105DB56F4}" destId="{65504EBE-6673-4ACA-9E7B-FF1FFB80F5AE}" srcOrd="0" destOrd="0" presId="urn:microsoft.com/office/officeart/2005/8/layout/default"/>
    <dgm:cxn modelId="{7218395B-8D0A-43ED-A642-63D20B00E99F}" type="presOf" srcId="{7D0B0030-B02F-4D14-801D-94B3E4837EFE}" destId="{24E179CB-5B98-4488-BF63-D1D5E9CE4641}" srcOrd="0" destOrd="0" presId="urn:microsoft.com/office/officeart/2005/8/layout/default"/>
    <dgm:cxn modelId="{5F019EF7-A899-48B4-AEFB-A65FCE53CF53}" srcId="{767291FE-6F88-4A2D-94D2-D2174C38EFAB}" destId="{BB98186D-8F47-41BD-8111-527105DB56F4}" srcOrd="3" destOrd="0" parTransId="{AE49491F-6CE2-4A27-AE34-1B4462449437}" sibTransId="{E250B3D6-CB1B-4D11-BA4C-15BD9F1A7F1E}"/>
    <dgm:cxn modelId="{7FA0E3A0-1681-4E6B-8F39-9F53CC7C81F1}" type="presOf" srcId="{52C16C17-9E4B-4B31-9D28-2292FBA9EC80}" destId="{DA6AD080-2A93-4357-92E7-D639FFA98901}" srcOrd="0" destOrd="0" presId="urn:microsoft.com/office/officeart/2005/8/layout/default"/>
    <dgm:cxn modelId="{BF0E1D2A-82F6-4CCD-B205-1966BD5A7468}" type="presParOf" srcId="{5208727D-685F-4E64-BAA9-6FEDA59D494C}" destId="{FB4B9A99-8E26-4B9B-B4DD-90BB9AAC62B0}" srcOrd="0" destOrd="0" presId="urn:microsoft.com/office/officeart/2005/8/layout/default"/>
    <dgm:cxn modelId="{B525F4EB-7B6F-4ADF-9CBE-A727A7D2463B}" type="presParOf" srcId="{5208727D-685F-4E64-BAA9-6FEDA59D494C}" destId="{E2515F14-7CF2-409E-B18E-2CB8C78098ED}" srcOrd="1" destOrd="0" presId="urn:microsoft.com/office/officeart/2005/8/layout/default"/>
    <dgm:cxn modelId="{47F153AE-7E2F-4927-AF7A-D4AA27359C62}" type="presParOf" srcId="{5208727D-685F-4E64-BAA9-6FEDA59D494C}" destId="{24E179CB-5B98-4488-BF63-D1D5E9CE4641}" srcOrd="2" destOrd="0" presId="urn:microsoft.com/office/officeart/2005/8/layout/default"/>
    <dgm:cxn modelId="{2441453D-4871-4322-B3F5-6F93D9EAE81F}" type="presParOf" srcId="{5208727D-685F-4E64-BAA9-6FEDA59D494C}" destId="{B906C968-BA1C-4B9A-A2C3-FE2C49C7CF4C}" srcOrd="3" destOrd="0" presId="urn:microsoft.com/office/officeart/2005/8/layout/default"/>
    <dgm:cxn modelId="{F8CF5EBD-DF13-4278-A5B3-0CD1B74E4C10}" type="presParOf" srcId="{5208727D-685F-4E64-BAA9-6FEDA59D494C}" destId="{96D671B1-B21C-48DB-A4AB-0F16710076AA}" srcOrd="4" destOrd="0" presId="urn:microsoft.com/office/officeart/2005/8/layout/default"/>
    <dgm:cxn modelId="{0EF4BBF8-138D-4703-B908-003F0C65EF8A}" type="presParOf" srcId="{5208727D-685F-4E64-BAA9-6FEDA59D494C}" destId="{51BC778B-9C07-4F34-B142-90476A48930A}" srcOrd="5" destOrd="0" presId="urn:microsoft.com/office/officeart/2005/8/layout/default"/>
    <dgm:cxn modelId="{845AC220-9F20-4A33-877E-3AC5C76C9FD7}" type="presParOf" srcId="{5208727D-685F-4E64-BAA9-6FEDA59D494C}" destId="{65504EBE-6673-4ACA-9E7B-FF1FFB80F5AE}" srcOrd="6" destOrd="0" presId="urn:microsoft.com/office/officeart/2005/8/layout/default"/>
    <dgm:cxn modelId="{309FCF80-7059-4E1A-9147-4479771C346B}" type="presParOf" srcId="{5208727D-685F-4E64-BAA9-6FEDA59D494C}" destId="{A3687881-A15F-40D7-92FD-A90E1A498DB3}" srcOrd="7" destOrd="0" presId="urn:microsoft.com/office/officeart/2005/8/layout/default"/>
    <dgm:cxn modelId="{3D91DBA1-8E0B-4010-A2F0-EC7D5F7E63CD}" type="presParOf" srcId="{5208727D-685F-4E64-BAA9-6FEDA59D494C}" destId="{DA6AD080-2A93-4357-92E7-D639FFA9890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96744-BEA1-4E37-8487-94614C56CA1C}">
      <dsp:nvSpPr>
        <dsp:cNvPr id="0" name=""/>
        <dsp:cNvSpPr/>
      </dsp:nvSpPr>
      <dsp:spPr>
        <a:xfrm>
          <a:off x="5126351" y="780449"/>
          <a:ext cx="2067390" cy="2067773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B3728-1CB3-43CF-88BA-432ADC7B69BE}">
      <dsp:nvSpPr>
        <dsp:cNvPr id="0" name=""/>
        <dsp:cNvSpPr/>
      </dsp:nvSpPr>
      <dsp:spPr>
        <a:xfrm>
          <a:off x="5194995" y="849387"/>
          <a:ext cx="1930103" cy="19298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kern="1200" dirty="0"/>
        </a:p>
      </dsp:txBody>
      <dsp:txXfrm>
        <a:off x="5470916" y="1125138"/>
        <a:ext cx="1378260" cy="1378394"/>
      </dsp:txXfrm>
    </dsp:sp>
    <dsp:sp modelId="{054BCA12-5761-4F5C-A192-61FC5F876725}">
      <dsp:nvSpPr>
        <dsp:cNvPr id="0" name=""/>
        <dsp:cNvSpPr/>
      </dsp:nvSpPr>
      <dsp:spPr>
        <a:xfrm rot="2700000">
          <a:off x="2992133" y="782948"/>
          <a:ext cx="2062411" cy="2062411"/>
        </a:xfrm>
        <a:prstGeom prst="teardrop">
          <a:avLst>
            <a:gd name="adj" fmla="val 100000"/>
          </a:avLst>
        </a:prstGeom>
        <a:solidFill>
          <a:srgbClr val="CAF18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22233-D66D-4E75-9163-37BBFA49CB82}">
      <dsp:nvSpPr>
        <dsp:cNvPr id="0" name=""/>
        <dsp:cNvSpPr/>
      </dsp:nvSpPr>
      <dsp:spPr>
        <a:xfrm>
          <a:off x="3058287" y="849387"/>
          <a:ext cx="1930103" cy="19298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AF1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b="1" kern="1200" dirty="0"/>
        </a:p>
      </dsp:txBody>
      <dsp:txXfrm>
        <a:off x="3334209" y="1125138"/>
        <a:ext cx="1378260" cy="1378394"/>
      </dsp:txXfrm>
    </dsp:sp>
    <dsp:sp modelId="{1D642FBD-5D23-41AD-B0CC-4B68ECD3B3CC}">
      <dsp:nvSpPr>
        <dsp:cNvPr id="0" name=""/>
        <dsp:cNvSpPr/>
      </dsp:nvSpPr>
      <dsp:spPr>
        <a:xfrm rot="2700000">
          <a:off x="855426" y="782948"/>
          <a:ext cx="2062411" cy="2062411"/>
        </a:xfrm>
        <a:prstGeom prst="teardrop">
          <a:avLst>
            <a:gd name="adj" fmla="val 10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FAC53-CF2E-405E-B9E7-60897AD04DDF}">
      <dsp:nvSpPr>
        <dsp:cNvPr id="0" name=""/>
        <dsp:cNvSpPr/>
      </dsp:nvSpPr>
      <dsp:spPr>
        <a:xfrm>
          <a:off x="921580" y="849387"/>
          <a:ext cx="1930103" cy="192989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500" b="1" kern="1200" dirty="0"/>
        </a:p>
      </dsp:txBody>
      <dsp:txXfrm>
        <a:off x="1197501" y="1125138"/>
        <a:ext cx="1378260" cy="1378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B9A99-8E26-4B9B-B4DD-90BB9AAC62B0}">
      <dsp:nvSpPr>
        <dsp:cNvPr id="0" name=""/>
        <dsp:cNvSpPr/>
      </dsp:nvSpPr>
      <dsp:spPr>
        <a:xfrm>
          <a:off x="112591" y="1001"/>
          <a:ext cx="915628" cy="54937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Ciencia y Tecnología</a:t>
          </a:r>
          <a:endParaRPr lang="es-ES" sz="14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2591" y="1001"/>
        <a:ext cx="915628" cy="549377"/>
      </dsp:txXfrm>
    </dsp:sp>
    <dsp:sp modelId="{24E179CB-5B98-4488-BF63-D1D5E9CE4641}">
      <dsp:nvSpPr>
        <dsp:cNvPr id="0" name=""/>
        <dsp:cNvSpPr/>
      </dsp:nvSpPr>
      <dsp:spPr>
        <a:xfrm>
          <a:off x="1119783" y="1001"/>
          <a:ext cx="915628" cy="549377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Minería</a:t>
          </a:r>
          <a:endParaRPr lang="es-ES" sz="14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19783" y="1001"/>
        <a:ext cx="915628" cy="549377"/>
      </dsp:txXfrm>
    </dsp:sp>
    <dsp:sp modelId="{96D671B1-B21C-48DB-A4AB-0F16710076AA}">
      <dsp:nvSpPr>
        <dsp:cNvPr id="0" name=""/>
        <dsp:cNvSpPr/>
      </dsp:nvSpPr>
      <dsp:spPr>
        <a:xfrm>
          <a:off x="112591" y="641941"/>
          <a:ext cx="915628" cy="54937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Industria metálica</a:t>
          </a:r>
          <a:endParaRPr lang="es-ES" sz="14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2591" y="641941"/>
        <a:ext cx="915628" cy="549377"/>
      </dsp:txXfrm>
    </dsp:sp>
    <dsp:sp modelId="{65504EBE-6673-4ACA-9E7B-FF1FFB80F5AE}">
      <dsp:nvSpPr>
        <dsp:cNvPr id="0" name=""/>
        <dsp:cNvSpPr/>
      </dsp:nvSpPr>
      <dsp:spPr>
        <a:xfrm>
          <a:off x="1119783" y="641941"/>
          <a:ext cx="915628" cy="54937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Comercio</a:t>
          </a:r>
          <a:endParaRPr lang="es-ES" sz="14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19783" y="641941"/>
        <a:ext cx="915628" cy="549377"/>
      </dsp:txXfrm>
    </dsp:sp>
    <dsp:sp modelId="{DA6AD080-2A93-4357-92E7-D639FFA98901}">
      <dsp:nvSpPr>
        <dsp:cNvPr id="0" name=""/>
        <dsp:cNvSpPr/>
      </dsp:nvSpPr>
      <dsp:spPr>
        <a:xfrm>
          <a:off x="1112907" y="1280503"/>
          <a:ext cx="915628" cy="54937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Etc.</a:t>
          </a:r>
          <a:endParaRPr lang="es-ES" sz="14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12907" y="1280503"/>
        <a:ext cx="915628" cy="549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#1">
  <dgm:title val="Proceso de círculos"/>
  <dgm:desc val="Se usa para mostrar pasos secuenciales en un proceso. Se limita a once formas de Nivel 1 con un número ilimitado de formas de Nivel 2. Funciona mejor con poco texto. No aparece texto sin utilizar, pero queda disponible si cambia entre diseño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68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07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25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97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79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07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88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30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93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8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95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B7F7B-E4F0-3141-81F3-69561D1D242C}" type="datetimeFigureOut">
              <a:rPr lang="es-ES" smtClean="0"/>
              <a:t>10/26/18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1022C-286C-5847-BEC2-4CA2E2CB44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28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image" Target="../media/image25.jpe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jpeg"/><Relationship Id="rId16" Type="http://schemas.openxmlformats.org/officeDocument/2006/relationships/image" Target="../media/image16.jpe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google.com.mx/url?sa=i&amp;source=images&amp;cd=&amp;cad=rja&amp;docid=rRsmF--x_YOYPM&amp;tbnid=PuHleO20MsMF7M:&amp;ved=0CAgQjRwwAA&amp;url=http://www.psdgraphics.com/psd-icons/psd-check-and-cross-icons/&amp;ei=hagcUuWvLK26sATGuIDABg&amp;psig=AFQjCNGCCjtIETlqyyd72DNC4poCynwYCQ&amp;ust=1377696261876130" TargetMode="External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4.png"/><Relationship Id="rId5" Type="http://schemas.openxmlformats.org/officeDocument/2006/relationships/image" Target="../media/image57.png"/><Relationship Id="rId6" Type="http://schemas.openxmlformats.org/officeDocument/2006/relationships/image" Target="../media/image58.jpe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png"/><Relationship Id="rId6" Type="http://schemas.openxmlformats.org/officeDocument/2006/relationships/image" Target="../media/image15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7" Type="http://schemas.openxmlformats.org/officeDocument/2006/relationships/image" Target="../media/image20.emf"/><Relationship Id="rId8" Type="http://schemas.openxmlformats.org/officeDocument/2006/relationships/image" Target="../media/image21.png"/><Relationship Id="rId9" Type="http://schemas.microsoft.com/office/2007/relationships/hdphoto" Target="../media/hdphoto1.wdp"/><Relationship Id="rId1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48140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_tradnl" b="1" i="1" dirty="0"/>
              <a:t>Centro de Investigación en Matemáticas, A. C</a:t>
            </a:r>
            <a:r>
              <a:rPr lang="es-ES_tradnl" sz="4000" b="1" i="1" dirty="0"/>
              <a:t>.</a:t>
            </a:r>
            <a:r>
              <a:rPr lang="es-MX" sz="4000" dirty="0"/>
              <a:t/>
            </a:r>
            <a:br>
              <a:rPr lang="es-MX" sz="4000" dirty="0"/>
            </a:br>
            <a:endParaRPr lang="es-ES" sz="4200" b="1" dirty="0">
              <a:solidFill>
                <a:schemeClr val="bg1">
                  <a:lumMod val="50000"/>
                </a:schemeClr>
              </a:solidFill>
              <a:latin typeface="Soberana Titular"/>
              <a:cs typeface="Soberana Titular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56920"/>
          </a:xfrm>
        </p:spPr>
        <p:txBody>
          <a:bodyPr>
            <a:normAutofit fontScale="92500" lnSpcReduction="20000"/>
          </a:bodyPr>
          <a:lstStyle/>
          <a:p>
            <a:r>
              <a:rPr lang="es-MX" sz="2800" b="1" i="1" dirty="0"/>
              <a:t>M</a:t>
            </a:r>
            <a:r>
              <a:rPr lang="es-MX" sz="2800" b="1" i="1" dirty="0" smtClean="0"/>
              <a:t>odelo de crecimiento económico basado en sectores estratégicos</a:t>
            </a:r>
            <a:endParaRPr lang="es-ES" sz="2800" b="1" dirty="0">
              <a:solidFill>
                <a:schemeClr val="tx1"/>
              </a:solidFill>
              <a:latin typeface="Soberana Titular"/>
              <a:cs typeface="Soberana Titular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35200" y="5405120"/>
            <a:ext cx="465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latin typeface="Soberana Sans Light"/>
                <a:cs typeface="Soberana Sans Light"/>
              </a:rPr>
              <a:t>Monterrey, NL., 23 de octubre de 2018</a:t>
            </a:r>
            <a:endParaRPr lang="es-ES" sz="1600" b="1" dirty="0">
              <a:latin typeface="Soberana Sans Light"/>
              <a:cs typeface="Soberan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629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grpSp>
        <p:nvGrpSpPr>
          <p:cNvPr id="5" name="10 Grupo"/>
          <p:cNvGrpSpPr/>
          <p:nvPr/>
        </p:nvGrpSpPr>
        <p:grpSpPr>
          <a:xfrm>
            <a:off x="954572" y="5095131"/>
            <a:ext cx="7505860" cy="583362"/>
            <a:chOff x="444006" y="4665901"/>
            <a:chExt cx="6929797" cy="583362"/>
          </a:xfrm>
          <a:noFill/>
        </p:grpSpPr>
        <p:sp>
          <p:nvSpPr>
            <p:cNvPr id="6" name="11 Rectángulo"/>
            <p:cNvSpPr/>
            <p:nvPr/>
          </p:nvSpPr>
          <p:spPr>
            <a:xfrm>
              <a:off x="444006" y="4665901"/>
              <a:ext cx="6929797" cy="58336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13 Rectángulo"/>
            <p:cNvSpPr/>
            <p:nvPr/>
          </p:nvSpPr>
          <p:spPr>
            <a:xfrm>
              <a:off x="444006" y="4665901"/>
              <a:ext cx="6929797" cy="58336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3044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600" kern="1200" dirty="0"/>
            </a:p>
          </p:txBody>
        </p:sp>
      </p:grpSp>
      <p:grpSp>
        <p:nvGrpSpPr>
          <p:cNvPr id="8" name="14 Grupo"/>
          <p:cNvGrpSpPr/>
          <p:nvPr/>
        </p:nvGrpSpPr>
        <p:grpSpPr>
          <a:xfrm>
            <a:off x="954571" y="1488182"/>
            <a:ext cx="7505861" cy="583362"/>
            <a:chOff x="444006" y="291792"/>
            <a:chExt cx="6929797" cy="583362"/>
          </a:xfrm>
          <a:noFill/>
        </p:grpSpPr>
        <p:sp>
          <p:nvSpPr>
            <p:cNvPr id="9" name="15 Rectángulo"/>
            <p:cNvSpPr/>
            <p:nvPr/>
          </p:nvSpPr>
          <p:spPr>
            <a:xfrm>
              <a:off x="444006" y="291792"/>
              <a:ext cx="6929797" cy="58336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16 Rectángulo"/>
            <p:cNvSpPr/>
            <p:nvPr/>
          </p:nvSpPr>
          <p:spPr>
            <a:xfrm>
              <a:off x="654962" y="291792"/>
              <a:ext cx="6588380" cy="58336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3044" tIns="40640" rIns="40640" bIns="40640" numCol="1" spcCol="1270" anchor="ctr" anchorCtr="0">
              <a:noAutofit/>
            </a:bodyPr>
            <a:lstStyle/>
            <a:p>
              <a:pPr algn="just">
                <a:defRPr/>
              </a:pPr>
              <a:r>
                <a:rPr lang="es-MX" sz="1600" b="1" dirty="0">
                  <a:solidFill>
                    <a:schemeClr val="tx1"/>
                  </a:solidFill>
                </a:rPr>
                <a:t>Falta de información </a:t>
              </a:r>
              <a:r>
                <a:rPr lang="es-MX" sz="1600" dirty="0">
                  <a:solidFill>
                    <a:schemeClr val="tx1"/>
                  </a:solidFill>
                </a:rPr>
                <a:t>para construir un modelo econométrico </a:t>
              </a:r>
              <a:r>
                <a:rPr lang="es-MX" sz="1600" b="1" dirty="0">
                  <a:solidFill>
                    <a:schemeClr val="tx1"/>
                  </a:solidFill>
                </a:rPr>
                <a:t>robusto.</a:t>
              </a:r>
            </a:p>
          </p:txBody>
        </p:sp>
      </p:grpSp>
      <p:sp>
        <p:nvSpPr>
          <p:cNvPr id="11" name="17 Acorde"/>
          <p:cNvSpPr/>
          <p:nvPr/>
        </p:nvSpPr>
        <p:spPr>
          <a:xfrm rot="11777589">
            <a:off x="-3783522" y="749499"/>
            <a:ext cx="5511776" cy="5472608"/>
          </a:xfrm>
          <a:prstGeom prst="chord">
            <a:avLst>
              <a:gd name="adj1" fmla="val 5795352"/>
              <a:gd name="adj2" fmla="val 13856630"/>
            </a:avLst>
          </a:prstGeom>
          <a:pattFill prst="nar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8 Rectángulo"/>
          <p:cNvSpPr/>
          <p:nvPr/>
        </p:nvSpPr>
        <p:spPr>
          <a:xfrm>
            <a:off x="1584334" y="2197039"/>
            <a:ext cx="6876097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986775"/>
              <a:satOff val="7962"/>
              <a:lumOff val="1726"/>
              <a:alphaOff val="0"/>
            </a:schemeClr>
          </a:fillRef>
          <a:effectRef idx="0">
            <a:schemeClr val="accent5">
              <a:hueOff val="-1986775"/>
              <a:satOff val="7962"/>
              <a:lumOff val="172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3" name="21 Rectángulo"/>
          <p:cNvSpPr/>
          <p:nvPr/>
        </p:nvSpPr>
        <p:spPr>
          <a:xfrm>
            <a:off x="1730848" y="2916734"/>
            <a:ext cx="6729584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973551"/>
              <a:satOff val="15924"/>
              <a:lumOff val="3451"/>
              <a:alphaOff val="0"/>
            </a:schemeClr>
          </a:fillRef>
          <a:effectRef idx="0">
            <a:schemeClr val="accent5">
              <a:hueOff val="-3973551"/>
              <a:satOff val="15924"/>
              <a:lumOff val="3451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24 Rectángulo"/>
          <p:cNvSpPr/>
          <p:nvPr/>
        </p:nvSpPr>
        <p:spPr>
          <a:xfrm>
            <a:off x="1730848" y="3646712"/>
            <a:ext cx="6729584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960326"/>
              <a:satOff val="23887"/>
              <a:lumOff val="5177"/>
              <a:alphaOff val="0"/>
            </a:schemeClr>
          </a:fillRef>
          <a:effectRef idx="0">
            <a:schemeClr val="accent5">
              <a:hueOff val="-5960326"/>
              <a:satOff val="23887"/>
              <a:lumOff val="5177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26 Rectángulo"/>
          <p:cNvSpPr/>
          <p:nvPr/>
        </p:nvSpPr>
        <p:spPr>
          <a:xfrm>
            <a:off x="1552224" y="4386663"/>
            <a:ext cx="6908207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947101"/>
              <a:satOff val="31849"/>
              <a:lumOff val="6902"/>
              <a:alphaOff val="0"/>
            </a:schemeClr>
          </a:fillRef>
          <a:effectRef idx="0">
            <a:schemeClr val="accent5">
              <a:hueOff val="-7947101"/>
              <a:satOff val="31849"/>
              <a:lumOff val="6902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28 Rectángulo"/>
          <p:cNvSpPr/>
          <p:nvPr/>
        </p:nvSpPr>
        <p:spPr>
          <a:xfrm>
            <a:off x="1979712" y="2348880"/>
            <a:ext cx="6441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b="1" dirty="0"/>
              <a:t>Evidencia empírica mundial </a:t>
            </a:r>
            <a:r>
              <a:rPr lang="es-MX" sz="1600" dirty="0"/>
              <a:t>en un contexto social </a:t>
            </a:r>
            <a:r>
              <a:rPr lang="es-MX" sz="1600" b="1" dirty="0"/>
              <a:t>diferente</a:t>
            </a:r>
            <a:r>
              <a:rPr lang="es-MX" sz="1600" dirty="0"/>
              <a:t> al mexicano.</a:t>
            </a:r>
          </a:p>
        </p:txBody>
      </p:sp>
      <p:sp>
        <p:nvSpPr>
          <p:cNvPr id="17" name="29 Rectángulo"/>
          <p:cNvSpPr/>
          <p:nvPr/>
        </p:nvSpPr>
        <p:spPr>
          <a:xfrm>
            <a:off x="2078192" y="2924944"/>
            <a:ext cx="638223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/>
              <a:t>Relacionar la </a:t>
            </a:r>
            <a:r>
              <a:rPr lang="es-MX" sz="1600" b="1" dirty="0"/>
              <a:t>estructura productiva </a:t>
            </a:r>
            <a:r>
              <a:rPr lang="es-MX" sz="1600" dirty="0"/>
              <a:t>con </a:t>
            </a:r>
            <a:r>
              <a:rPr lang="es-MX" sz="1600" b="1" dirty="0"/>
              <a:t>índices socioeconómicos</a:t>
            </a:r>
            <a:r>
              <a:rPr lang="es-MX" sz="1600" dirty="0"/>
              <a:t> llevó a plantear una modelación que </a:t>
            </a:r>
            <a:r>
              <a:rPr lang="es-MX" sz="1600" b="1" dirty="0"/>
              <a:t>no se encontró en la literatura.</a:t>
            </a:r>
          </a:p>
        </p:txBody>
      </p:sp>
      <p:sp>
        <p:nvSpPr>
          <p:cNvPr id="18" name="30 Rectángulo"/>
          <p:cNvSpPr/>
          <p:nvPr/>
        </p:nvSpPr>
        <p:spPr>
          <a:xfrm>
            <a:off x="2112298" y="3685557"/>
            <a:ext cx="620682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 smtClean="0"/>
              <a:t>Conceptualizar y construir </a:t>
            </a:r>
            <a:r>
              <a:rPr lang="es-MX" sz="1600" b="1" dirty="0" smtClean="0"/>
              <a:t>índices adelantados y coincidentes </a:t>
            </a:r>
            <a:r>
              <a:rPr lang="es-MX" sz="1600" dirty="0" smtClean="0"/>
              <a:t>a partir de una </a:t>
            </a:r>
            <a:r>
              <a:rPr lang="es-MX" sz="1600" b="1" dirty="0" smtClean="0"/>
              <a:t>limitada disponibilidad de variables a nivel entidad</a:t>
            </a:r>
            <a:r>
              <a:rPr lang="es-MX" sz="1600" dirty="0" smtClean="0"/>
              <a:t>.</a:t>
            </a:r>
            <a:endParaRPr lang="es-MX" sz="1600" b="1" dirty="0"/>
          </a:p>
        </p:txBody>
      </p:sp>
      <p:sp>
        <p:nvSpPr>
          <p:cNvPr id="19" name="31 Rectángulo"/>
          <p:cNvSpPr/>
          <p:nvPr/>
        </p:nvSpPr>
        <p:spPr>
          <a:xfrm>
            <a:off x="1907704" y="4509120"/>
            <a:ext cx="655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MX" sz="1600" dirty="0"/>
              <a:t>Trabajar con información de los</a:t>
            </a:r>
            <a:r>
              <a:rPr lang="es-MX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MX" sz="1600" b="1" dirty="0"/>
              <a:t>Censos Económicos </a:t>
            </a:r>
            <a:endParaRPr lang="es-MX" sz="1600" dirty="0"/>
          </a:p>
        </p:txBody>
      </p:sp>
      <p:sp>
        <p:nvSpPr>
          <p:cNvPr id="20" name="32 Rectángulo"/>
          <p:cNvSpPr/>
          <p:nvPr/>
        </p:nvSpPr>
        <p:spPr>
          <a:xfrm>
            <a:off x="1403648" y="5085184"/>
            <a:ext cx="703066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/>
              <a:t>Esquematizar </a:t>
            </a:r>
            <a:r>
              <a:rPr lang="es-MX" sz="1600" b="1" dirty="0"/>
              <a:t>conceptos</a:t>
            </a:r>
            <a:r>
              <a:rPr lang="es-MX" sz="1600" dirty="0"/>
              <a:t> económicos, estadísticos y econométricos, para dar respuesta orientada al diseño de políticas públicas</a:t>
            </a:r>
            <a:r>
              <a:rPr lang="es-MX" sz="1600" dirty="0" smtClean="0"/>
              <a:t>.</a:t>
            </a:r>
            <a:endParaRPr lang="es-MX" sz="1600" dirty="0"/>
          </a:p>
        </p:txBody>
      </p:sp>
      <p:sp>
        <p:nvSpPr>
          <p:cNvPr id="21" name="33 Elipse"/>
          <p:cNvSpPr/>
          <p:nvPr/>
        </p:nvSpPr>
        <p:spPr>
          <a:xfrm>
            <a:off x="1187624" y="2124119"/>
            <a:ext cx="729202" cy="72920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1986775"/>
              <a:satOff val="7962"/>
              <a:lumOff val="172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34 Elipse"/>
          <p:cNvSpPr/>
          <p:nvPr/>
        </p:nvSpPr>
        <p:spPr>
          <a:xfrm>
            <a:off x="1366247" y="2843814"/>
            <a:ext cx="729202" cy="72920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3973551"/>
              <a:satOff val="15924"/>
              <a:lumOff val="345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35 Elipse"/>
          <p:cNvSpPr/>
          <p:nvPr/>
        </p:nvSpPr>
        <p:spPr>
          <a:xfrm>
            <a:off x="1366247" y="3573791"/>
            <a:ext cx="729202" cy="72920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5960326"/>
              <a:satOff val="23887"/>
              <a:lumOff val="5177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36 Elipse"/>
          <p:cNvSpPr/>
          <p:nvPr/>
        </p:nvSpPr>
        <p:spPr>
          <a:xfrm>
            <a:off x="1187624" y="4313743"/>
            <a:ext cx="729202" cy="72920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7947101"/>
              <a:satOff val="31849"/>
              <a:lumOff val="690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37 Elipse"/>
          <p:cNvSpPr/>
          <p:nvPr/>
        </p:nvSpPr>
        <p:spPr>
          <a:xfrm>
            <a:off x="674446" y="5022211"/>
            <a:ext cx="729202" cy="72920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9933876"/>
              <a:satOff val="39811"/>
              <a:lumOff val="862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38 CuadroTexto"/>
          <p:cNvSpPr txBox="1"/>
          <p:nvPr/>
        </p:nvSpPr>
        <p:spPr>
          <a:xfrm>
            <a:off x="1355894" y="2076120"/>
            <a:ext cx="43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2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27" name="39 CuadroTexto"/>
          <p:cNvSpPr txBox="1"/>
          <p:nvPr/>
        </p:nvSpPr>
        <p:spPr>
          <a:xfrm>
            <a:off x="1546580" y="2763770"/>
            <a:ext cx="433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3</a:t>
            </a:r>
          </a:p>
        </p:txBody>
      </p:sp>
      <p:sp>
        <p:nvSpPr>
          <p:cNvPr id="28" name="40 CuadroTexto"/>
          <p:cNvSpPr txBox="1"/>
          <p:nvPr/>
        </p:nvSpPr>
        <p:spPr>
          <a:xfrm>
            <a:off x="1487004" y="349562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4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29" name="41 CuadroTexto"/>
          <p:cNvSpPr txBox="1"/>
          <p:nvPr/>
        </p:nvSpPr>
        <p:spPr>
          <a:xfrm>
            <a:off x="1368388" y="4221088"/>
            <a:ext cx="433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5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30" name="42 CuadroTexto"/>
          <p:cNvSpPr txBox="1"/>
          <p:nvPr/>
        </p:nvSpPr>
        <p:spPr>
          <a:xfrm>
            <a:off x="811143" y="5035177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6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31" name="43 Elipse"/>
          <p:cNvSpPr/>
          <p:nvPr/>
        </p:nvSpPr>
        <p:spPr>
          <a:xfrm>
            <a:off x="818462" y="1415261"/>
            <a:ext cx="729202" cy="729202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44 CuadroTexto"/>
          <p:cNvSpPr txBox="1"/>
          <p:nvPr/>
        </p:nvSpPr>
        <p:spPr>
          <a:xfrm>
            <a:off x="1002506" y="1373720"/>
            <a:ext cx="36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1</a:t>
            </a:r>
          </a:p>
        </p:txBody>
      </p:sp>
      <p:sp>
        <p:nvSpPr>
          <p:cNvPr id="33" name="46 CuadroTexto"/>
          <p:cNvSpPr txBox="1"/>
          <p:nvPr/>
        </p:nvSpPr>
        <p:spPr>
          <a:xfrm>
            <a:off x="3923928" y="694437"/>
            <a:ext cx="125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chemeClr val="bg1">
                    <a:lumMod val="75000"/>
                  </a:schemeClr>
                </a:solidFill>
              </a:rPr>
              <a:t>Retos</a:t>
            </a:r>
            <a:endParaRPr lang="es-E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9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45" y="87561"/>
            <a:ext cx="262077" cy="36242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6709"/>
              </p:ext>
            </p:extLst>
          </p:nvPr>
        </p:nvGraphicFramePr>
        <p:xfrm>
          <a:off x="4608008" y="764704"/>
          <a:ext cx="4140456" cy="1300479"/>
        </p:xfrm>
        <a:graphic>
          <a:graphicData uri="http://schemas.openxmlformats.org/drawingml/2006/table">
            <a:tbl>
              <a:tblPr/>
              <a:tblGrid>
                <a:gridCol w="434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47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18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49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49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087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7491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173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173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11317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es-ES_tradnl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Demanda Intermedia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_tradnl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Demanda final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_tradnl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Producto total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1317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317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060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131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Insumos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1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1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1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131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o-RO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Valor agregado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1131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_tradnl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Insumo total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4 Marcador de texto"/>
          <p:cNvSpPr txBox="1">
            <a:spLocks/>
          </p:cNvSpPr>
          <p:nvPr/>
        </p:nvSpPr>
        <p:spPr>
          <a:xfrm>
            <a:off x="179512" y="1412776"/>
            <a:ext cx="3935951" cy="4536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ES_tradnl" sz="1800" dirty="0"/>
              <a:t>Las tablas de </a:t>
            </a:r>
            <a:r>
              <a:rPr lang="es-ES_tradnl" sz="1800" b="1" dirty="0" smtClean="0">
                <a:solidFill>
                  <a:srgbClr val="0070C0"/>
                </a:solidFill>
              </a:rPr>
              <a:t>Insumo-Producto </a:t>
            </a:r>
            <a:r>
              <a:rPr lang="es-ES_tradnl" sz="1800" dirty="0"/>
              <a:t>son un conjunto </a:t>
            </a:r>
            <a:r>
              <a:rPr lang="es-ES_tradnl" sz="1800" dirty="0" smtClean="0"/>
              <a:t>integrado de </a:t>
            </a:r>
            <a:r>
              <a:rPr lang="es-ES_tradnl" sz="1800" dirty="0"/>
              <a:t>matrices, que muestran el </a:t>
            </a:r>
            <a:r>
              <a:rPr lang="es-ES_tradnl" sz="1800" b="1" dirty="0"/>
              <a:t>equilibrio entre la oferta y </a:t>
            </a:r>
            <a:r>
              <a:rPr lang="es-ES_tradnl" sz="1800" b="1" dirty="0" smtClean="0"/>
              <a:t>utilización </a:t>
            </a:r>
            <a:r>
              <a:rPr lang="es-ES_tradnl" sz="1800" b="1" dirty="0"/>
              <a:t>de bienes y servicios</a:t>
            </a:r>
            <a:r>
              <a:rPr lang="es-ES_tradnl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sz="1800" dirty="0"/>
              <a:t>(productos)</a:t>
            </a:r>
            <a:r>
              <a:rPr lang="es-ES" sz="1800" dirty="0"/>
              <a:t>.</a:t>
            </a:r>
            <a:endParaRPr lang="en-US" sz="1800" dirty="0"/>
          </a:p>
          <a:p>
            <a:pPr marL="0" indent="0" algn="just">
              <a:spcBef>
                <a:spcPts val="0"/>
              </a:spcBef>
              <a:buNone/>
            </a:pPr>
            <a:endParaRPr lang="es-MX" sz="1800" dirty="0" smtClean="0"/>
          </a:p>
          <a:p>
            <a:pPr marL="0" indent="0" algn="just">
              <a:spcBef>
                <a:spcPts val="0"/>
              </a:spcBef>
              <a:buNone/>
            </a:pPr>
            <a:r>
              <a:rPr lang="es-MX" sz="1800" dirty="0" smtClean="0"/>
              <a:t>Ésta se obtiene a partir de los </a:t>
            </a:r>
            <a:r>
              <a:rPr lang="es-MX" sz="1800" i="1" dirty="0" smtClean="0"/>
              <a:t>Censos Económicos, bancos de información económica de INEGI y encuestas oficiales de coyuntura nacional.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MX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MX" sz="1800" dirty="0" smtClean="0"/>
              <a:t>Esta representación es la base para, posteriormente construir la </a:t>
            </a:r>
            <a:r>
              <a:rPr lang="es-MX" sz="1800" b="1" dirty="0" smtClean="0"/>
              <a:t>MIP regional</a:t>
            </a:r>
            <a:r>
              <a:rPr lang="es-MX" sz="1800" dirty="0" smtClean="0"/>
              <a:t>, según la entidad de interés.</a:t>
            </a:r>
            <a:endParaRPr lang="es-MX" sz="1800" dirty="0"/>
          </a:p>
        </p:txBody>
      </p:sp>
      <p:graphicFrame>
        <p:nvGraphicFramePr>
          <p:cNvPr id="7" name="8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21386"/>
              </p:ext>
            </p:extLst>
          </p:nvPr>
        </p:nvGraphicFramePr>
        <p:xfrm>
          <a:off x="4598292" y="2123109"/>
          <a:ext cx="4150171" cy="4161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5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556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0756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>
                          <a:effectLst/>
                        </a:rPr>
                        <a:t>Sector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u="none" strike="noStrike" dirty="0" smtClean="0">
                          <a:effectLst/>
                        </a:rPr>
                        <a:t>Descripción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Agricultura, </a:t>
                      </a:r>
                      <a:r>
                        <a:rPr lang="es-ES" sz="1100" u="none" strike="noStrike" dirty="0" smtClean="0">
                          <a:effectLst/>
                        </a:rPr>
                        <a:t>ganadería</a:t>
                      </a:r>
                      <a:r>
                        <a:rPr lang="es-ES" sz="1100" u="none" strike="noStrike" dirty="0">
                          <a:effectLst/>
                        </a:rPr>
                        <a:t>, aprovechamiento forestal, pesca y caza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 smtClean="0">
                          <a:effectLst/>
                        </a:rPr>
                        <a:t>Minería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1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S22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Electricidad, agua y suministro de gas por ductos al consumidor final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S23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 smtClean="0">
                          <a:effectLst/>
                        </a:rPr>
                        <a:t>Construcción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S322-S323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Industrias de papel, impresión e industrias conexas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1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S324-S326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Derivados del </a:t>
                      </a:r>
                      <a:r>
                        <a:rPr lang="es-ES" sz="1100" u="none" strike="noStrike" dirty="0" smtClean="0">
                          <a:effectLst/>
                        </a:rPr>
                        <a:t>petróleo </a:t>
                      </a:r>
                      <a:r>
                        <a:rPr lang="es-ES" sz="1100" u="none" strike="noStrike" dirty="0">
                          <a:effectLst/>
                        </a:rPr>
                        <a:t>y del </a:t>
                      </a:r>
                      <a:r>
                        <a:rPr lang="es-ES" sz="1100" u="none" strike="noStrike" dirty="0" smtClean="0">
                          <a:effectLst/>
                        </a:rPr>
                        <a:t>carbón</a:t>
                      </a:r>
                      <a:r>
                        <a:rPr lang="es-ES" sz="1100" u="none" strike="noStrike" dirty="0">
                          <a:effectLst/>
                        </a:rPr>
                        <a:t>; industrias </a:t>
                      </a:r>
                      <a:r>
                        <a:rPr lang="es-ES" sz="1100" u="none" strike="noStrike" dirty="0" smtClean="0">
                          <a:effectLst/>
                        </a:rPr>
                        <a:t>química</a:t>
                      </a:r>
                      <a:r>
                        <a:rPr lang="es-ES" sz="1100" u="none" strike="noStrike" dirty="0">
                          <a:effectLst/>
                        </a:rPr>
                        <a:t>, del </a:t>
                      </a:r>
                      <a:r>
                        <a:rPr lang="es-ES" sz="1100" u="none" strike="noStrike" dirty="0" smtClean="0">
                          <a:effectLst/>
                        </a:rPr>
                        <a:t>plástico </a:t>
                      </a:r>
                      <a:r>
                        <a:rPr lang="es-ES" sz="1100" u="none" strike="noStrike" dirty="0">
                          <a:effectLst/>
                        </a:rPr>
                        <a:t>y  del hule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S327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Fabricación de productos a base de minerales no metálicos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S331-S332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Industrias </a:t>
                      </a:r>
                      <a:r>
                        <a:rPr lang="es-ES" sz="1100" u="none" strike="noStrike" dirty="0" smtClean="0">
                          <a:effectLst/>
                        </a:rPr>
                        <a:t>metálicas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S43-S46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Comercio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S48-S49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Transportes, correos y almacenamiento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S51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 smtClean="0">
                          <a:effectLst/>
                        </a:rPr>
                        <a:t>Información </a:t>
                      </a:r>
                      <a:r>
                        <a:rPr lang="es-ES" sz="1100" u="none" strike="noStrike" dirty="0">
                          <a:effectLst/>
                        </a:rPr>
                        <a:t>en medios masivos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S52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Servicios financieros y seguros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91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S53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Servicios inmobiliarios y de alquiler de bienes muebles e intangibles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916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S54</a:t>
                      </a:r>
                      <a:endParaRPr lang="es-ES" sz="14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Servicios profesionales, científicos y </a:t>
                      </a:r>
                      <a:r>
                        <a:rPr lang="es-ES" sz="1200" b="1" u="none" strike="noStrike" dirty="0" smtClean="0">
                          <a:solidFill>
                            <a:schemeClr val="accent2"/>
                          </a:solidFill>
                          <a:effectLst/>
                        </a:rPr>
                        <a:t>técnicos</a:t>
                      </a:r>
                      <a:endParaRPr lang="es-ES" sz="1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S5417</a:t>
                      </a:r>
                      <a:endParaRPr lang="es-ES" sz="1400" b="1" i="1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i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Investigación científica y desarrollo</a:t>
                      </a:r>
                      <a:endParaRPr lang="es-ES" sz="1200" b="1" i="1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S55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Dirección de corporativos y empresas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0756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S61</a:t>
                      </a:r>
                      <a:endParaRPr lang="es-ES" sz="14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 smtClean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Servicios educativos</a:t>
                      </a:r>
                      <a:endParaRPr lang="es-ES" sz="1200" b="1" i="0" u="none" strike="noStrike" dirty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9390" marR="9390" marT="9390" marB="0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" name="11 CuadroTexto"/>
          <p:cNvSpPr txBox="1"/>
          <p:nvPr/>
        </p:nvSpPr>
        <p:spPr>
          <a:xfrm>
            <a:off x="35496" y="620688"/>
            <a:ext cx="497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chemeClr val="bg1">
                    <a:lumMod val="75000"/>
                  </a:schemeClr>
                </a:solidFill>
              </a:rPr>
              <a:t>Matriz Insumo-Producto:</a:t>
            </a:r>
            <a:endParaRPr lang="es-E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86 Flecha en U"/>
          <p:cNvSpPr/>
          <p:nvPr/>
        </p:nvSpPr>
        <p:spPr>
          <a:xfrm rot="5400000" flipV="1">
            <a:off x="4158059" y="1820910"/>
            <a:ext cx="686792" cy="193675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4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graphicFrame>
        <p:nvGraphicFramePr>
          <p:cNvPr id="5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41172"/>
              </p:ext>
            </p:extLst>
          </p:nvPr>
        </p:nvGraphicFramePr>
        <p:xfrm>
          <a:off x="827584" y="1304540"/>
          <a:ext cx="8064896" cy="5004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6567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50" b="1" u="none" strike="noStrike" dirty="0">
                          <a:effectLst/>
                        </a:rPr>
                        <a:t>Sector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50" b="1" u="none" strike="noStrike" dirty="0" smtClean="0">
                          <a:effectLst/>
                        </a:rPr>
                        <a:t>Descripción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S11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Agricultura, </a:t>
                      </a:r>
                      <a:r>
                        <a:rPr lang="es-ES" sz="1050" u="none" strike="noStrike" dirty="0" smtClean="0">
                          <a:effectLst/>
                        </a:rPr>
                        <a:t>ganadería, </a:t>
                      </a:r>
                      <a:r>
                        <a:rPr lang="es-ES" sz="1050" u="none" strike="noStrike" dirty="0">
                          <a:effectLst/>
                        </a:rPr>
                        <a:t>aprovechamiento forestal, pesca y caza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S21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 smtClean="0">
                          <a:effectLst/>
                        </a:rPr>
                        <a:t>Minería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S22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Electricidad, agua y suministro de gas por ductos al consumidor final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S23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 smtClean="0">
                          <a:effectLst/>
                        </a:rPr>
                        <a:t>Construcción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S311-S312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Industria alimentaria, de las bebidas y del tabaco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S313-S316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Textiles, prendas de vestir y productos de cuero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S321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Industria de la madera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S322-S323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Industrias de papel, impresión e industrias conexas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S324-S326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Derivados del </a:t>
                      </a:r>
                      <a:r>
                        <a:rPr lang="es-ES" sz="1050" u="none" strike="noStrike" dirty="0" smtClean="0">
                          <a:effectLst/>
                        </a:rPr>
                        <a:t>petróleo </a:t>
                      </a:r>
                      <a:r>
                        <a:rPr lang="es-ES" sz="1050" u="none" strike="noStrike" dirty="0">
                          <a:effectLst/>
                        </a:rPr>
                        <a:t>y del </a:t>
                      </a:r>
                      <a:r>
                        <a:rPr lang="es-ES" sz="1050" u="none" strike="noStrike" dirty="0" smtClean="0">
                          <a:effectLst/>
                        </a:rPr>
                        <a:t>carbón</a:t>
                      </a:r>
                      <a:r>
                        <a:rPr lang="es-ES" sz="1050" u="none" strike="noStrike" dirty="0">
                          <a:effectLst/>
                        </a:rPr>
                        <a:t>; industrias </a:t>
                      </a:r>
                      <a:r>
                        <a:rPr lang="es-ES" sz="1050" u="none" strike="noStrike" dirty="0" smtClean="0">
                          <a:effectLst/>
                        </a:rPr>
                        <a:t>química</a:t>
                      </a:r>
                      <a:r>
                        <a:rPr lang="es-ES" sz="1050" u="none" strike="noStrike" dirty="0">
                          <a:effectLst/>
                        </a:rPr>
                        <a:t>, del </a:t>
                      </a:r>
                      <a:r>
                        <a:rPr lang="es-ES" sz="1050" u="none" strike="noStrike" dirty="0" smtClean="0">
                          <a:effectLst/>
                        </a:rPr>
                        <a:t>plástico </a:t>
                      </a:r>
                      <a:r>
                        <a:rPr lang="es-ES" sz="1050" u="none" strike="noStrike" dirty="0">
                          <a:effectLst/>
                        </a:rPr>
                        <a:t>y  del hule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S327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Fabricación de productos a base de minerales no metálicos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S331-S332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Industrias </a:t>
                      </a:r>
                      <a:r>
                        <a:rPr lang="es-ES" sz="1050" u="none" strike="noStrike" dirty="0" smtClean="0">
                          <a:effectLst/>
                        </a:rPr>
                        <a:t>metálicas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S333-S336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Maquinaria y equipo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S337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Fabricación de muebles y productos relacionados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S339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Otras industrias manufactureras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S43-S46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Comercio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S48-S49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Transportes, correos y almacenamiento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S51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 smtClean="0">
                          <a:effectLst/>
                        </a:rPr>
                        <a:t>Información </a:t>
                      </a:r>
                      <a:r>
                        <a:rPr lang="es-ES" sz="1050" u="none" strike="noStrike" dirty="0">
                          <a:effectLst/>
                        </a:rPr>
                        <a:t>en medios masivos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S52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Servicios financieros y seguros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S53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Servicios inmobiliarios y de alquiler de bienes muebles e intangibles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S54</a:t>
                      </a:r>
                      <a:endParaRPr lang="es-ES" sz="105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solidFill>
                            <a:srgbClr val="FF0000"/>
                          </a:solidFill>
                          <a:effectLst/>
                        </a:rPr>
                        <a:t>Servicios profesionales, científicos y técnicos (no incluye investigación y desarrollo)</a:t>
                      </a:r>
                      <a:endParaRPr lang="es-ES" sz="105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S5417</a:t>
                      </a:r>
                      <a:endParaRPr lang="es-ES" sz="105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Investigación científica y desarrollo</a:t>
                      </a:r>
                      <a:endParaRPr lang="es-ES" sz="1050" b="0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S55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Dirección de corporativos y empresas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S56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Servicios de apoyo a negocios y manejo de desechos y servicios de </a:t>
                      </a:r>
                      <a:r>
                        <a:rPr lang="es-ES" sz="1050" u="none" strike="noStrike" dirty="0" smtClean="0">
                          <a:effectLst/>
                        </a:rPr>
                        <a:t>remediación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S61</a:t>
                      </a:r>
                      <a:endParaRPr lang="es-ES" sz="105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Servicios educativos</a:t>
                      </a:r>
                      <a:endParaRPr lang="es-E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S62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Servicios de salud y asistencia social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S71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Servicios de esparcimiento culturales y deportivos, y otros servicios recreativos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S72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Servicios de alojamiento temporal y de </a:t>
                      </a:r>
                      <a:r>
                        <a:rPr lang="es-ES" sz="1050" u="none" strike="noStrike" dirty="0" smtClean="0">
                          <a:effectLst/>
                        </a:rPr>
                        <a:t>preparación </a:t>
                      </a:r>
                      <a:r>
                        <a:rPr lang="es-ES" sz="1050" u="none" strike="noStrike" dirty="0">
                          <a:effectLst/>
                        </a:rPr>
                        <a:t>de alimentos y bebidas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S81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>
                          <a:effectLst/>
                        </a:rPr>
                        <a:t>Otros servicios excepto actividades del gobierno</a:t>
                      </a:r>
                      <a:endParaRPr lang="es-ES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65676"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b="1" u="none" strike="noStrike" dirty="0">
                          <a:effectLst/>
                        </a:rPr>
                        <a:t>S93</a:t>
                      </a:r>
                      <a:endParaRPr lang="es-E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50" u="none" strike="noStrike" dirty="0">
                          <a:effectLst/>
                        </a:rPr>
                        <a:t>Actividades del Gobierno</a:t>
                      </a:r>
                      <a:endParaRPr lang="es-E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06" marR="6806" marT="6806" marB="0" anchor="b"/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</a:tbl>
          </a:graphicData>
        </a:graphic>
      </p:graphicFrame>
      <p:sp>
        <p:nvSpPr>
          <p:cNvPr id="6" name="14 CuadroTexto"/>
          <p:cNvSpPr txBox="1"/>
          <p:nvPr/>
        </p:nvSpPr>
        <p:spPr>
          <a:xfrm>
            <a:off x="35496" y="620688"/>
            <a:ext cx="418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chemeClr val="bg1">
                    <a:lumMod val="75000"/>
                  </a:schemeClr>
                </a:solidFill>
              </a:rPr>
              <a:t>Sectores Económicos</a:t>
            </a:r>
            <a:endParaRPr lang="es-E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8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96798"/>
            <a:ext cx="262077" cy="362424"/>
          </a:xfrm>
          <a:prstGeom prst="rect">
            <a:avLst/>
          </a:prstGeom>
        </p:spPr>
      </p:pic>
      <p:sp>
        <p:nvSpPr>
          <p:cNvPr id="5" name="26 Rectángulo"/>
          <p:cNvSpPr/>
          <p:nvPr/>
        </p:nvSpPr>
        <p:spPr>
          <a:xfrm rot="5400000">
            <a:off x="4295550" y="-3548367"/>
            <a:ext cx="565651" cy="87514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1656" y="616759"/>
            <a:ext cx="8106228" cy="421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2. METODOLOGÍA</a:t>
            </a:r>
            <a:endParaRPr lang="es-MX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40 Diagrama"/>
          <p:cNvGraphicFramePr/>
          <p:nvPr>
            <p:extLst>
              <p:ext uri="{D42A27DB-BD31-4B8C-83A1-F6EECF244321}">
                <p14:modId xmlns:p14="http://schemas.microsoft.com/office/powerpoint/2010/main" val="1153820392"/>
              </p:ext>
            </p:extLst>
          </p:nvPr>
        </p:nvGraphicFramePr>
        <p:xfrm>
          <a:off x="539552" y="709265"/>
          <a:ext cx="7622029" cy="3628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77275"/>
              </p:ext>
            </p:extLst>
          </p:nvPr>
        </p:nvGraphicFramePr>
        <p:xfrm>
          <a:off x="3414013" y="3730511"/>
          <a:ext cx="2289449" cy="791955"/>
        </p:xfrm>
        <a:graphic>
          <a:graphicData uri="http://schemas.openxmlformats.org/drawingml/2006/table">
            <a:tbl>
              <a:tblPr/>
              <a:tblGrid>
                <a:gridCol w="3215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27735">
                <a:tc>
                  <a:txBody>
                    <a:bodyPr/>
                    <a:lstStyle/>
                    <a:p>
                      <a:pPr algn="l" fontAlgn="ctr"/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250">
                <a:tc>
                  <a:txBody>
                    <a:bodyPr/>
                    <a:lstStyle/>
                    <a:p>
                      <a:pPr algn="ctr" fontAlgn="ctr"/>
                      <a:endParaRPr lang="en-US" sz="5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312408"/>
              </p:ext>
            </p:extLst>
          </p:nvPr>
        </p:nvGraphicFramePr>
        <p:xfrm>
          <a:off x="3414013" y="5098796"/>
          <a:ext cx="2304257" cy="791955"/>
        </p:xfrm>
        <a:graphic>
          <a:graphicData uri="http://schemas.openxmlformats.org/drawingml/2006/table">
            <a:tbl>
              <a:tblPr/>
              <a:tblGrid>
                <a:gridCol w="3363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35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27735">
                <a:tc>
                  <a:txBody>
                    <a:bodyPr/>
                    <a:lstStyle/>
                    <a:p>
                      <a:pPr algn="l" fontAlgn="ctr"/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250">
                <a:tc>
                  <a:txBody>
                    <a:bodyPr/>
                    <a:lstStyle/>
                    <a:p>
                      <a:pPr algn="ctr" fontAlgn="ctr"/>
                      <a:endParaRPr lang="en-US" sz="5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6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Subsector 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5"/>
          <p:cNvSpPr txBox="1"/>
          <p:nvPr/>
        </p:nvSpPr>
        <p:spPr>
          <a:xfrm>
            <a:off x="3414014" y="3615229"/>
            <a:ext cx="792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MIP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realizada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en un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tiempo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específico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(t)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Circular Arrow 3"/>
          <p:cNvSpPr/>
          <p:nvPr/>
        </p:nvSpPr>
        <p:spPr>
          <a:xfrm rot="487585">
            <a:off x="3699631" y="4226490"/>
            <a:ext cx="1650668" cy="1199404"/>
          </a:xfrm>
          <a:prstGeom prst="circularArrow">
            <a:avLst>
              <a:gd name="adj1" fmla="val 13189"/>
              <a:gd name="adj2" fmla="val 764007"/>
              <a:gd name="adj3" fmla="val 1595299"/>
              <a:gd name="adj4" fmla="val 6495767"/>
              <a:gd name="adj5" fmla="val 13249"/>
            </a:avLst>
          </a:prstGeom>
          <a:solidFill>
            <a:schemeClr val="bg1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392682" y="4985646"/>
            <a:ext cx="7920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MIP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realizada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en un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tiempo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específico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(</a:t>
            </a:r>
            <a:r>
              <a:rPr lang="en-US" sz="7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t+i</a:t>
            </a:r>
            <a:r>
              <a:rPr lang="en-US" sz="7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)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Rectangle 20"/>
          <p:cNvSpPr/>
          <p:nvPr/>
        </p:nvSpPr>
        <p:spPr>
          <a:xfrm>
            <a:off x="4055303" y="4575443"/>
            <a:ext cx="942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RAS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47 Cerrar llave"/>
          <p:cNvSpPr/>
          <p:nvPr/>
        </p:nvSpPr>
        <p:spPr>
          <a:xfrm>
            <a:off x="5757044" y="3720033"/>
            <a:ext cx="157708" cy="2177068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5"/>
          <p:cNvSpPr txBox="1"/>
          <p:nvPr/>
        </p:nvSpPr>
        <p:spPr>
          <a:xfrm>
            <a:off x="5855908" y="4089237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Arial"/>
                <a:cs typeface="Arial"/>
              </a:rPr>
              <a:t>Sector 1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5855908" y="4708709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Arial"/>
                <a:cs typeface="Arial"/>
              </a:rPr>
              <a:t>Sector 2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5855908" y="5434618"/>
            <a:ext cx="792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Arial"/>
                <a:cs typeface="Arial"/>
              </a:rPr>
              <a:t>Sector n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18" name="TextBox 5"/>
          <p:cNvSpPr txBox="1"/>
          <p:nvPr/>
        </p:nvSpPr>
        <p:spPr>
          <a:xfrm rot="5400000">
            <a:off x="5845165" y="519490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. . . </a:t>
            </a:r>
            <a:endParaRPr lang="en-US" sz="1600" b="1" dirty="0">
              <a:latin typeface="Arial"/>
              <a:cs typeface="Arial"/>
            </a:endParaRPr>
          </a:p>
        </p:txBody>
      </p:sp>
      <p:grpSp>
        <p:nvGrpSpPr>
          <p:cNvPr id="19" name="52 Grupo"/>
          <p:cNvGrpSpPr/>
          <p:nvPr/>
        </p:nvGrpSpPr>
        <p:grpSpPr>
          <a:xfrm>
            <a:off x="1259632" y="3720033"/>
            <a:ext cx="2148004" cy="2174101"/>
            <a:chOff x="1559900" y="4008631"/>
            <a:chExt cx="2148004" cy="2174101"/>
          </a:xfrm>
        </p:grpSpPr>
        <p:grpSp>
          <p:nvGrpSpPr>
            <p:cNvPr id="20" name="53 Grupo"/>
            <p:cNvGrpSpPr/>
            <p:nvPr/>
          </p:nvGrpSpPr>
          <p:grpSpPr>
            <a:xfrm>
              <a:off x="1559900" y="4008631"/>
              <a:ext cx="2148004" cy="2156672"/>
              <a:chOff x="1683190" y="4100045"/>
              <a:chExt cx="1855663" cy="1950472"/>
            </a:xfrm>
          </p:grpSpPr>
          <p:sp>
            <p:nvSpPr>
              <p:cNvPr id="22" name="TextBox 5"/>
              <p:cNvSpPr txBox="1"/>
              <p:nvPr/>
            </p:nvSpPr>
            <p:spPr>
              <a:xfrm>
                <a:off x="1835696" y="4100045"/>
                <a:ext cx="15772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SECTORES DE INTERÉS</a:t>
                </a:r>
                <a:endPara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endParaRPr>
              </a:p>
            </p:txBody>
          </p:sp>
          <p:graphicFrame>
            <p:nvGraphicFramePr>
              <p:cNvPr id="23" name="56 Diagrama"/>
              <p:cNvGraphicFramePr/>
              <p:nvPr>
                <p:extLst>
                  <p:ext uri="{D42A27DB-BD31-4B8C-83A1-F6EECF244321}">
                    <p14:modId xmlns:p14="http://schemas.microsoft.com/office/powerpoint/2010/main" val="2861786968"/>
                  </p:ext>
                </p:extLst>
              </p:nvPr>
            </p:nvGraphicFramePr>
            <p:xfrm>
              <a:off x="1683190" y="4392535"/>
              <a:ext cx="1855663" cy="165798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p:grpSp>
        <p:pic>
          <p:nvPicPr>
            <p:cNvPr id="21" name="54 Imagen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62"/>
            <a:stretch/>
          </p:blipFill>
          <p:spPr>
            <a:xfrm>
              <a:off x="1707039" y="5582304"/>
              <a:ext cx="500933" cy="600428"/>
            </a:xfrm>
            <a:prstGeom prst="rect">
              <a:avLst/>
            </a:prstGeom>
          </p:spPr>
        </p:pic>
      </p:grpSp>
      <p:pic>
        <p:nvPicPr>
          <p:cNvPr id="24" name="Picture 59" descr="C:\Users\Francisco\Desktop\CIMAT\pib_growth\resultados\graficas-1\pronostico-Corporativo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641" y="3847650"/>
            <a:ext cx="949670" cy="7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0" descr="C:\Users\Francisco\Desktop\CIMAT\pib_growth\resultados\graficas-1\pronostico-Inmobiliaros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453" y="4543454"/>
            <a:ext cx="990046" cy="73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1" descr="C:\Users\Francisco\Desktop\CIMAT\pib_growth\resultados\graficas-1\pronostico-Profesionales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293706"/>
            <a:ext cx="1004283" cy="7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60 CuadroTexto"/>
          <p:cNvSpPr txBox="1"/>
          <p:nvPr/>
        </p:nvSpPr>
        <p:spPr>
          <a:xfrm>
            <a:off x="2227248" y="1385247"/>
            <a:ext cx="4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1</a:t>
            </a:r>
            <a:endParaRPr lang="es-ES" sz="54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accent4">
                  <a:lumMod val="40000"/>
                  <a:lumOff val="6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28" name="61 CuadroTexto"/>
          <p:cNvSpPr txBox="1"/>
          <p:nvPr/>
        </p:nvSpPr>
        <p:spPr>
          <a:xfrm>
            <a:off x="4337132" y="1385248"/>
            <a:ext cx="52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AF18B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2</a:t>
            </a:r>
          </a:p>
        </p:txBody>
      </p:sp>
      <p:sp>
        <p:nvSpPr>
          <p:cNvPr id="29" name="62 CuadroTexto"/>
          <p:cNvSpPr txBox="1"/>
          <p:nvPr/>
        </p:nvSpPr>
        <p:spPr>
          <a:xfrm>
            <a:off x="6444208" y="1385246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3</a:t>
            </a:r>
            <a:endParaRPr lang="es-ES" sz="54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accent5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30" name="63 Rectángulo"/>
          <p:cNvSpPr/>
          <p:nvPr/>
        </p:nvSpPr>
        <p:spPr>
          <a:xfrm>
            <a:off x="1483716" y="2105326"/>
            <a:ext cx="1908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b="1" dirty="0"/>
              <a:t>Escenario</a:t>
            </a:r>
            <a:r>
              <a:rPr lang="es-ES" dirty="0"/>
              <a:t> de inversión en </a:t>
            </a:r>
            <a:r>
              <a:rPr lang="es-ES" b="1" dirty="0"/>
              <a:t>sectores de interés</a:t>
            </a:r>
          </a:p>
        </p:txBody>
      </p:sp>
      <p:sp>
        <p:nvSpPr>
          <p:cNvPr id="31" name="64 Rectángulo"/>
          <p:cNvSpPr/>
          <p:nvPr/>
        </p:nvSpPr>
        <p:spPr>
          <a:xfrm>
            <a:off x="3779912" y="2177334"/>
            <a:ext cx="1596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Construcción de la </a:t>
            </a:r>
            <a:r>
              <a:rPr lang="es-ES" b="1" dirty="0"/>
              <a:t>MIP estatal</a:t>
            </a:r>
          </a:p>
        </p:txBody>
      </p:sp>
      <p:sp>
        <p:nvSpPr>
          <p:cNvPr id="32" name="65 Rectángulo"/>
          <p:cNvSpPr/>
          <p:nvPr/>
        </p:nvSpPr>
        <p:spPr>
          <a:xfrm>
            <a:off x="5914752" y="2114016"/>
            <a:ext cx="1605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b="1" dirty="0"/>
              <a:t>Pronósticos</a:t>
            </a:r>
            <a:r>
              <a:rPr lang="es-ES" dirty="0"/>
              <a:t> para el plazo de interés de cada sector</a:t>
            </a:r>
          </a:p>
        </p:txBody>
      </p:sp>
      <p:sp>
        <p:nvSpPr>
          <p:cNvPr id="33" name="1 Título"/>
          <p:cNvSpPr txBox="1">
            <a:spLocks/>
          </p:cNvSpPr>
          <p:nvPr/>
        </p:nvSpPr>
        <p:spPr>
          <a:xfrm>
            <a:off x="1848297" y="5297490"/>
            <a:ext cx="355590" cy="42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85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pic>
        <p:nvPicPr>
          <p:cNvPr id="5" name="3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63667"/>
            <a:ext cx="6120680" cy="4241130"/>
          </a:xfrm>
          <a:prstGeom prst="rect">
            <a:avLst/>
          </a:prstGeom>
        </p:spPr>
      </p:pic>
      <p:sp>
        <p:nvSpPr>
          <p:cNvPr id="6" name="34 Flecha en U"/>
          <p:cNvSpPr/>
          <p:nvPr/>
        </p:nvSpPr>
        <p:spPr>
          <a:xfrm rot="16200000" flipH="1">
            <a:off x="-321842" y="3406827"/>
            <a:ext cx="3095471" cy="1228666"/>
          </a:xfrm>
          <a:prstGeom prst="uturnArrow">
            <a:avLst>
              <a:gd name="adj1" fmla="val 15912"/>
              <a:gd name="adj2" fmla="val 15003"/>
              <a:gd name="adj3" fmla="val 23182"/>
              <a:gd name="adj4" fmla="val 43750"/>
              <a:gd name="adj5" fmla="val 8204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35 Rectángulo"/>
          <p:cNvSpPr/>
          <p:nvPr/>
        </p:nvSpPr>
        <p:spPr>
          <a:xfrm rot="16200000">
            <a:off x="-650325" y="3734434"/>
            <a:ext cx="3355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Ejemplo</a:t>
            </a:r>
            <a:endParaRPr lang="es-ES" sz="2000" b="1" i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870048"/>
              </p:ext>
            </p:extLst>
          </p:nvPr>
        </p:nvGraphicFramePr>
        <p:xfrm>
          <a:off x="1767468" y="4704797"/>
          <a:ext cx="6620956" cy="1224138"/>
        </p:xfrm>
        <a:graphic>
          <a:graphicData uri="http://schemas.openxmlformats.org/drawingml/2006/table">
            <a:tbl>
              <a:tblPr/>
              <a:tblGrid>
                <a:gridCol w="1915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081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986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986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4023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Sector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</a:t>
                      </a:r>
                      <a:r>
                        <a:rPr lang="es-MX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ctualidad</a:t>
                      </a:r>
                      <a:endParaRPr lang="es-MX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Tendencia 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(largo plazo)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Escenario </a:t>
                      </a:r>
                      <a:r>
                        <a:rPr lang="es-MX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(largo plazo)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363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402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Agricultura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clave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clave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clave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402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Minería</a:t>
                      </a:r>
                      <a:endParaRPr lang="es-MX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base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base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base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402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Electricidad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clave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clave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clave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402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Investigación </a:t>
                      </a:r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 desarrollo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independiente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independiente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base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402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Industria alimentaria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impulsor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impulsor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Sector impulsor</a:t>
                      </a:r>
                    </a:p>
                  </a:txBody>
                  <a:tcPr marL="6503" marR="6503" marT="65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33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1 Rectángulo redondeado"/>
          <p:cNvSpPr/>
          <p:nvPr/>
        </p:nvSpPr>
        <p:spPr>
          <a:xfrm>
            <a:off x="251520" y="1595781"/>
            <a:ext cx="8641961" cy="5119275"/>
          </a:xfrm>
          <a:prstGeom prst="roundRect">
            <a:avLst>
              <a:gd name="adj" fmla="val 6744"/>
            </a:avLst>
          </a:prstGeom>
          <a:noFill/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2" descr="http://solucion-maestra.com/wp-content/uploads/2013/04/softwa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793" y="1036691"/>
            <a:ext cx="1205768" cy="11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119 Grupo"/>
          <p:cNvGrpSpPr/>
          <p:nvPr/>
        </p:nvGrpSpPr>
        <p:grpSpPr>
          <a:xfrm>
            <a:off x="958251" y="2192992"/>
            <a:ext cx="2335896" cy="1130981"/>
            <a:chOff x="2697639" y="2340169"/>
            <a:chExt cx="2787347" cy="1349561"/>
          </a:xfrm>
        </p:grpSpPr>
        <p:pic>
          <p:nvPicPr>
            <p:cNvPr id="8" name="Picture 6" descr="http://i.kinja-img.com/gawker-media/image/upload/s--7yPUeM8I--/17mppqpfijoaxjp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041" y="2759060"/>
              <a:ext cx="1654526" cy="93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125 CuadroTexto"/>
            <p:cNvSpPr txBox="1"/>
            <p:nvPr/>
          </p:nvSpPr>
          <p:spPr>
            <a:xfrm>
              <a:off x="2697639" y="2340169"/>
              <a:ext cx="2787347" cy="44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1) </a:t>
              </a:r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Escenarios de Inversión</a:t>
              </a:r>
              <a:endParaRPr lang="es-ES" sz="14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</p:grpSp>
      <p:grpSp>
        <p:nvGrpSpPr>
          <p:cNvPr id="10" name="2 Grupo"/>
          <p:cNvGrpSpPr/>
          <p:nvPr/>
        </p:nvGrpSpPr>
        <p:grpSpPr>
          <a:xfrm>
            <a:off x="3218729" y="2166055"/>
            <a:ext cx="2591036" cy="808659"/>
            <a:chOff x="4288516" y="3275692"/>
            <a:chExt cx="3091796" cy="964946"/>
          </a:xfrm>
        </p:grpSpPr>
        <p:sp>
          <p:nvSpPr>
            <p:cNvPr id="11" name="127 CuadroTexto"/>
            <p:cNvSpPr txBox="1"/>
            <p:nvPr/>
          </p:nvSpPr>
          <p:spPr>
            <a:xfrm>
              <a:off x="4288516" y="3275692"/>
              <a:ext cx="273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spc="50" dirty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2</a:t>
              </a:r>
              <a:r>
                <a:rPr lang="es-ES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) </a:t>
              </a:r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Clasificación de los sectores</a:t>
              </a:r>
              <a:endParaRPr lang="es-ES" sz="14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  <p:grpSp>
          <p:nvGrpSpPr>
            <p:cNvPr id="12" name="128 Grupo"/>
            <p:cNvGrpSpPr/>
            <p:nvPr/>
          </p:nvGrpSpPr>
          <p:grpSpPr>
            <a:xfrm>
              <a:off x="4460668" y="3816793"/>
              <a:ext cx="2919644" cy="423845"/>
              <a:chOff x="1501504" y="1268760"/>
              <a:chExt cx="6094832" cy="733339"/>
            </a:xfrm>
          </p:grpSpPr>
          <p:sp>
            <p:nvSpPr>
              <p:cNvPr id="13" name="129 Rectángulo"/>
              <p:cNvSpPr/>
              <p:nvPr/>
            </p:nvSpPr>
            <p:spPr>
              <a:xfrm>
                <a:off x="1501504" y="1268760"/>
                <a:ext cx="2936866" cy="25258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000" b="1" dirty="0" smtClean="0"/>
                  <a:t>Clave</a:t>
                </a:r>
                <a:endParaRPr lang="es-ES" sz="1000" b="1" dirty="0"/>
              </a:p>
            </p:txBody>
          </p:sp>
          <p:sp>
            <p:nvSpPr>
              <p:cNvPr id="14" name="131 Rectángulo"/>
              <p:cNvSpPr/>
              <p:nvPr/>
            </p:nvSpPr>
            <p:spPr>
              <a:xfrm>
                <a:off x="1501504" y="1749515"/>
                <a:ext cx="2936865" cy="25258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000" b="1" dirty="0" smtClean="0"/>
                  <a:t>Base</a:t>
                </a:r>
                <a:endParaRPr lang="es-ES" sz="1000" b="1" dirty="0"/>
              </a:p>
            </p:txBody>
          </p:sp>
          <p:sp>
            <p:nvSpPr>
              <p:cNvPr id="15" name="132 Rectángulo"/>
              <p:cNvSpPr/>
              <p:nvPr/>
            </p:nvSpPr>
            <p:spPr>
              <a:xfrm>
                <a:off x="4659470" y="1268760"/>
                <a:ext cx="2936866" cy="25258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000" b="1" dirty="0" smtClean="0"/>
                  <a:t>Impulsores</a:t>
                </a:r>
                <a:endParaRPr lang="es-ES" sz="1000" b="1" dirty="0"/>
              </a:p>
            </p:txBody>
          </p:sp>
          <p:sp>
            <p:nvSpPr>
              <p:cNvPr id="16" name="133 Rectángulo"/>
              <p:cNvSpPr/>
              <p:nvPr/>
            </p:nvSpPr>
            <p:spPr>
              <a:xfrm>
                <a:off x="4659469" y="1719094"/>
                <a:ext cx="2936865" cy="25258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000" b="1" dirty="0" smtClean="0"/>
                  <a:t>Independientes</a:t>
                </a:r>
                <a:endParaRPr lang="es-ES" sz="1000" b="1" dirty="0"/>
              </a:p>
            </p:txBody>
          </p:sp>
        </p:grpSp>
      </p:grpSp>
      <p:grpSp>
        <p:nvGrpSpPr>
          <p:cNvPr id="17" name="3 Grupo"/>
          <p:cNvGrpSpPr/>
          <p:nvPr/>
        </p:nvGrpSpPr>
        <p:grpSpPr>
          <a:xfrm>
            <a:off x="5870932" y="1985043"/>
            <a:ext cx="2746265" cy="1294877"/>
            <a:chOff x="874218" y="2951360"/>
            <a:chExt cx="3277026" cy="1545133"/>
          </a:xfrm>
        </p:grpSpPr>
        <p:sp>
          <p:nvSpPr>
            <p:cNvPr id="18" name="149 CuadroTexto"/>
            <p:cNvSpPr txBox="1"/>
            <p:nvPr/>
          </p:nvSpPr>
          <p:spPr>
            <a:xfrm>
              <a:off x="874218" y="2951360"/>
              <a:ext cx="3277026" cy="697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3) </a:t>
              </a:r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Evaluación Sectorial del PIB </a:t>
              </a:r>
            </a:p>
            <a:p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e indicadores socioeconómicos</a:t>
              </a:r>
              <a:endParaRPr lang="es-ES" sz="14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  <p:grpSp>
          <p:nvGrpSpPr>
            <p:cNvPr id="19" name="150 Grupo"/>
            <p:cNvGrpSpPr/>
            <p:nvPr/>
          </p:nvGrpSpPr>
          <p:grpSpPr>
            <a:xfrm>
              <a:off x="992981" y="3658273"/>
              <a:ext cx="2442308" cy="838220"/>
              <a:chOff x="2123842" y="3266888"/>
              <a:chExt cx="5360799" cy="1839873"/>
            </a:xfrm>
          </p:grpSpPr>
          <p:pic>
            <p:nvPicPr>
              <p:cNvPr id="20" name="162 Imagen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2138"/>
              <a:stretch/>
            </p:blipFill>
            <p:spPr>
              <a:xfrm>
                <a:off x="5768543" y="3271276"/>
                <a:ext cx="1716098" cy="1666154"/>
              </a:xfrm>
              <a:prstGeom prst="rect">
                <a:avLst/>
              </a:prstGeom>
            </p:spPr>
          </p:pic>
          <p:grpSp>
            <p:nvGrpSpPr>
              <p:cNvPr id="21" name="152 Grupo"/>
              <p:cNvGrpSpPr/>
              <p:nvPr/>
            </p:nvGrpSpPr>
            <p:grpSpPr>
              <a:xfrm>
                <a:off x="3837170" y="3266888"/>
                <a:ext cx="1958967" cy="1839873"/>
                <a:chOff x="3347863" y="2992735"/>
                <a:chExt cx="2947358" cy="2933970"/>
              </a:xfrm>
            </p:grpSpPr>
            <p:grpSp>
              <p:nvGrpSpPr>
                <p:cNvPr id="23" name="156 Grupo"/>
                <p:cNvGrpSpPr/>
                <p:nvPr/>
              </p:nvGrpSpPr>
              <p:grpSpPr>
                <a:xfrm>
                  <a:off x="3347863" y="2992735"/>
                  <a:ext cx="2593553" cy="2693648"/>
                  <a:chOff x="3347863" y="2992735"/>
                  <a:chExt cx="2593553" cy="2693648"/>
                </a:xfrm>
              </p:grpSpPr>
              <p:grpSp>
                <p:nvGrpSpPr>
                  <p:cNvPr id="25" name="158 Grupo"/>
                  <p:cNvGrpSpPr/>
                  <p:nvPr/>
                </p:nvGrpSpPr>
                <p:grpSpPr>
                  <a:xfrm>
                    <a:off x="3347863" y="2992735"/>
                    <a:ext cx="2593553" cy="2693648"/>
                    <a:chOff x="3995935" y="3489438"/>
                    <a:chExt cx="2593553" cy="2693648"/>
                  </a:xfrm>
                  <a:noFill/>
                </p:grpSpPr>
                <p:pic>
                  <p:nvPicPr>
                    <p:cNvPr id="27" name="160 Imagen"/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723"/>
                    <a:stretch/>
                  </p:blipFill>
                  <p:spPr>
                    <a:xfrm>
                      <a:off x="3995935" y="3489438"/>
                      <a:ext cx="2592287" cy="2692524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</p:pic>
                <p:sp>
                  <p:nvSpPr>
                    <p:cNvPr id="28" name="Rectangle 5"/>
                    <p:cNvSpPr/>
                    <p:nvPr/>
                  </p:nvSpPr>
                  <p:spPr>
                    <a:xfrm>
                      <a:off x="4002992" y="3489438"/>
                      <a:ext cx="2586496" cy="2693648"/>
                    </a:xfrm>
                    <a:prstGeom prst="rect">
                      <a:avLst/>
                    </a:prstGeom>
                    <a:grpFill/>
                    <a:ln w="381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dirty="0"/>
                    </a:p>
                  </p:txBody>
                </p:sp>
              </p:grpSp>
              <p:cxnSp>
                <p:nvCxnSpPr>
                  <p:cNvPr id="26" name="159 Conector recto de flecha"/>
                  <p:cNvCxnSpPr/>
                  <p:nvPr/>
                </p:nvCxnSpPr>
                <p:spPr>
                  <a:xfrm flipH="1">
                    <a:off x="5187702" y="3413348"/>
                    <a:ext cx="2655" cy="850528"/>
                  </a:xfrm>
                  <a:prstGeom prst="straightConnector1">
                    <a:avLst/>
                  </a:prstGeom>
                  <a:ln w="3175">
                    <a:solidFill>
                      <a:srgbClr val="00B050"/>
                    </a:solidFill>
                    <a:headEnd type="arrow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4" name="157 Imagen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0113" y="5211596"/>
                  <a:ext cx="715108" cy="715109"/>
                </a:xfrm>
                <a:prstGeom prst="rect">
                  <a:avLst/>
                </a:prstGeom>
              </p:spPr>
            </p:pic>
          </p:grpSp>
          <p:pic>
            <p:nvPicPr>
              <p:cNvPr id="22" name="154 Imagen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6"/>
              <a:stretch/>
            </p:blipFill>
            <p:spPr>
              <a:xfrm>
                <a:off x="2123842" y="3296604"/>
                <a:ext cx="1641043" cy="1613707"/>
              </a:xfrm>
              <a:prstGeom prst="rect">
                <a:avLst/>
              </a:prstGeom>
            </p:spPr>
          </p:pic>
        </p:grpSp>
      </p:grpSp>
      <p:grpSp>
        <p:nvGrpSpPr>
          <p:cNvPr id="29" name="4 Grupo"/>
          <p:cNvGrpSpPr/>
          <p:nvPr/>
        </p:nvGrpSpPr>
        <p:grpSpPr>
          <a:xfrm>
            <a:off x="1763688" y="3426143"/>
            <a:ext cx="2778325" cy="855230"/>
            <a:chOff x="3417578" y="3203415"/>
            <a:chExt cx="3315282" cy="1020517"/>
          </a:xfrm>
        </p:grpSpPr>
        <p:sp>
          <p:nvSpPr>
            <p:cNvPr id="30" name="164 CuadroTexto"/>
            <p:cNvSpPr txBox="1"/>
            <p:nvPr/>
          </p:nvSpPr>
          <p:spPr>
            <a:xfrm>
              <a:off x="3417578" y="3203415"/>
              <a:ext cx="3315282" cy="44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spc="50" dirty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4</a:t>
              </a:r>
              <a:r>
                <a:rPr lang="es-ES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) </a:t>
              </a:r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Coeficientes Sectoriales MIP</a:t>
              </a:r>
              <a:endParaRPr lang="es-ES" sz="14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  <p:sp>
          <p:nvSpPr>
            <p:cNvPr id="31" name="165 Rectángulo"/>
            <p:cNvSpPr/>
            <p:nvPr/>
          </p:nvSpPr>
          <p:spPr>
            <a:xfrm>
              <a:off x="4993836" y="3645024"/>
              <a:ext cx="452521" cy="2522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smtClean="0"/>
                <a:t>phi</a:t>
              </a:r>
              <a:endParaRPr lang="es-ES" sz="800" b="1" dirty="0"/>
            </a:p>
          </p:txBody>
        </p:sp>
        <p:sp>
          <p:nvSpPr>
            <p:cNvPr id="32" name="166 Rectángulo"/>
            <p:cNvSpPr/>
            <p:nvPr/>
          </p:nvSpPr>
          <p:spPr>
            <a:xfrm>
              <a:off x="5569900" y="3645024"/>
              <a:ext cx="567764" cy="25220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smtClean="0"/>
                <a:t>theta</a:t>
              </a:r>
              <a:endParaRPr lang="es-ES" sz="800" b="1" dirty="0"/>
            </a:p>
          </p:txBody>
        </p:sp>
        <p:sp>
          <p:nvSpPr>
            <p:cNvPr id="33" name="167 Rectángulo"/>
            <p:cNvSpPr/>
            <p:nvPr/>
          </p:nvSpPr>
          <p:spPr>
            <a:xfrm>
              <a:off x="4201748" y="3970437"/>
              <a:ext cx="1594412" cy="2534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smtClean="0"/>
                <a:t>Clasificación </a:t>
              </a:r>
              <a:r>
                <a:rPr lang="es-MX" sz="800" b="1" dirty="0" err="1" smtClean="0"/>
                <a:t>Rasmussen</a:t>
              </a:r>
              <a:endParaRPr lang="es-ES" sz="800" b="1" dirty="0"/>
            </a:p>
          </p:txBody>
        </p:sp>
        <p:sp>
          <p:nvSpPr>
            <p:cNvPr id="34" name="168 Rectángulo"/>
            <p:cNvSpPr/>
            <p:nvPr/>
          </p:nvSpPr>
          <p:spPr>
            <a:xfrm>
              <a:off x="3827865" y="3645024"/>
              <a:ext cx="452521" cy="252201"/>
            </a:xfrm>
            <a:prstGeom prst="rect">
              <a:avLst/>
            </a:prstGeom>
            <a:solidFill>
              <a:srgbClr val="7CB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 smtClean="0"/>
                <a:t>blr</a:t>
              </a:r>
              <a:endParaRPr lang="es-ES" sz="800" b="1" dirty="0"/>
            </a:p>
          </p:txBody>
        </p:sp>
        <p:sp>
          <p:nvSpPr>
            <p:cNvPr id="35" name="169 Rectángulo"/>
            <p:cNvSpPr/>
            <p:nvPr/>
          </p:nvSpPr>
          <p:spPr>
            <a:xfrm>
              <a:off x="4404972" y="3645024"/>
              <a:ext cx="452521" cy="252201"/>
            </a:xfrm>
            <a:prstGeom prst="rect">
              <a:avLst/>
            </a:prstGeom>
            <a:solidFill>
              <a:srgbClr val="EAB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800" b="1" dirty="0" err="1" smtClean="0"/>
                <a:t>flr</a:t>
              </a:r>
              <a:endParaRPr lang="es-ES" sz="800" b="1" dirty="0"/>
            </a:p>
          </p:txBody>
        </p:sp>
      </p:grpSp>
      <p:grpSp>
        <p:nvGrpSpPr>
          <p:cNvPr id="36" name="5 Grupo"/>
          <p:cNvGrpSpPr/>
          <p:nvPr/>
        </p:nvGrpSpPr>
        <p:grpSpPr>
          <a:xfrm>
            <a:off x="6817997" y="3426141"/>
            <a:ext cx="2013693" cy="1337992"/>
            <a:chOff x="842939" y="4422263"/>
            <a:chExt cx="2402872" cy="1596581"/>
          </a:xfrm>
        </p:grpSpPr>
        <p:sp>
          <p:nvSpPr>
            <p:cNvPr id="37" name="170 CuadroTexto"/>
            <p:cNvSpPr txBox="1"/>
            <p:nvPr/>
          </p:nvSpPr>
          <p:spPr>
            <a:xfrm>
              <a:off x="842939" y="4422263"/>
              <a:ext cx="2402872" cy="44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spc="50" dirty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6</a:t>
              </a:r>
              <a:r>
                <a:rPr lang="es-ES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) </a:t>
              </a:r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Boletas Sectoriales</a:t>
              </a:r>
              <a:endParaRPr lang="es-ES" sz="14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  <p:pic>
          <p:nvPicPr>
            <p:cNvPr id="38" name="Picture 4" descr="http://www.airrhousing.nl/files/news/images/38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4876932"/>
              <a:ext cx="1017885" cy="1141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6 Grupo"/>
          <p:cNvGrpSpPr/>
          <p:nvPr/>
        </p:nvGrpSpPr>
        <p:grpSpPr>
          <a:xfrm>
            <a:off x="4243550" y="3426141"/>
            <a:ext cx="2556649" cy="1253521"/>
            <a:chOff x="3096846" y="4435294"/>
            <a:chExt cx="3275355" cy="1495784"/>
          </a:xfrm>
        </p:grpSpPr>
        <p:sp>
          <p:nvSpPr>
            <p:cNvPr id="40" name="188 CuadroTexto"/>
            <p:cNvSpPr txBox="1"/>
            <p:nvPr/>
          </p:nvSpPr>
          <p:spPr>
            <a:xfrm>
              <a:off x="3600969" y="4435294"/>
              <a:ext cx="2612625" cy="44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5) </a:t>
              </a:r>
              <a:r>
                <a:rPr lang="es-ES" sz="14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Análisis estocástico</a:t>
              </a:r>
              <a:endParaRPr lang="es-ES" sz="14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  <p:grpSp>
          <p:nvGrpSpPr>
            <p:cNvPr id="41" name="189 Grupo"/>
            <p:cNvGrpSpPr/>
            <p:nvPr/>
          </p:nvGrpSpPr>
          <p:grpSpPr>
            <a:xfrm>
              <a:off x="3096846" y="4869160"/>
              <a:ext cx="3275355" cy="1061918"/>
              <a:chOff x="1633600" y="2276872"/>
              <a:chExt cx="5625160" cy="1823760"/>
            </a:xfrm>
          </p:grpSpPr>
          <p:pic>
            <p:nvPicPr>
              <p:cNvPr id="42" name="Picture 2" descr="Gráfico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4281" y="2276872"/>
                <a:ext cx="1823759" cy="1823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http://148.234.194.41/GTO_MPDE/fomix/fomix_analisis/results/guanajuato/4_4_gr_19_clasif_nube_Servicios%20financieros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3600" y="2276872"/>
                <a:ext cx="1823759" cy="1823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Gráfico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5000" y="2276872"/>
                <a:ext cx="1823760" cy="1823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5" name="193 CuadroTexto"/>
          <p:cNvSpPr txBox="1"/>
          <p:nvPr/>
        </p:nvSpPr>
        <p:spPr>
          <a:xfrm>
            <a:off x="2771800" y="476413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8</a:t>
            </a:r>
            <a:r>
              <a:rPr lang="es-ES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14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Cuentas Satélite</a:t>
            </a:r>
            <a:endParaRPr lang="es-ES" sz="14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46" name="202 Forma"/>
          <p:cNvSpPr/>
          <p:nvPr/>
        </p:nvSpPr>
        <p:spPr>
          <a:xfrm rot="18900192">
            <a:off x="3111081" y="5874637"/>
            <a:ext cx="564957" cy="626780"/>
          </a:xfrm>
          <a:prstGeom prst="leftCircularArrow">
            <a:avLst>
              <a:gd name="adj1" fmla="val 4807"/>
              <a:gd name="adj2" fmla="val 429999"/>
              <a:gd name="adj3" fmla="val 10483402"/>
              <a:gd name="adj4" fmla="val 14837806"/>
              <a:gd name="adj5" fmla="val 5566"/>
            </a:avLst>
          </a:pr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194 Forma"/>
          <p:cNvSpPr/>
          <p:nvPr/>
        </p:nvSpPr>
        <p:spPr>
          <a:xfrm rot="20823428">
            <a:off x="3286482" y="5499010"/>
            <a:ext cx="316138" cy="315836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Forma 6"/>
          <p:cNvSpPr/>
          <p:nvPr/>
        </p:nvSpPr>
        <p:spPr>
          <a:xfrm rot="20823428">
            <a:off x="3364972" y="5582390"/>
            <a:ext cx="156960" cy="155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300" b="1" kern="1200" dirty="0" smtClean="0"/>
              <a:t>Sector 2</a:t>
            </a:r>
            <a:endParaRPr lang="es-ES" sz="300" b="1" kern="1200" dirty="0"/>
          </a:p>
        </p:txBody>
      </p:sp>
      <p:sp>
        <p:nvSpPr>
          <p:cNvPr id="49" name="196 Forma"/>
          <p:cNvSpPr/>
          <p:nvPr/>
        </p:nvSpPr>
        <p:spPr>
          <a:xfrm rot="20700000">
            <a:off x="3640438" y="5179228"/>
            <a:ext cx="402506" cy="402796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Forma 8"/>
          <p:cNvSpPr/>
          <p:nvPr/>
        </p:nvSpPr>
        <p:spPr>
          <a:xfrm>
            <a:off x="3747922" y="5283172"/>
            <a:ext cx="225944" cy="226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600" b="1" kern="1200" dirty="0" smtClean="0"/>
              <a:t>Sector</a:t>
            </a:r>
            <a:r>
              <a:rPr lang="es-ES" sz="500" b="1" kern="1200" dirty="0" smtClean="0"/>
              <a:t> 1</a:t>
            </a:r>
            <a:endParaRPr lang="es-ES" sz="500" b="1" kern="1200" dirty="0"/>
          </a:p>
        </p:txBody>
      </p:sp>
      <p:sp>
        <p:nvSpPr>
          <p:cNvPr id="51" name="198 Forma"/>
          <p:cNvSpPr/>
          <p:nvPr/>
        </p:nvSpPr>
        <p:spPr>
          <a:xfrm rot="20823428">
            <a:off x="3219224" y="5421003"/>
            <a:ext cx="412627" cy="459286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5607709"/>
              <a:gd name="adj5" fmla="val 752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199 Flecha circular"/>
          <p:cNvSpPr/>
          <p:nvPr/>
        </p:nvSpPr>
        <p:spPr>
          <a:xfrm rot="1100437">
            <a:off x="3547117" y="5048212"/>
            <a:ext cx="566400" cy="60356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9537262"/>
              <a:gd name="adj5" fmla="val 6981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200 Forma"/>
          <p:cNvSpPr/>
          <p:nvPr/>
        </p:nvSpPr>
        <p:spPr>
          <a:xfrm rot="19331363">
            <a:off x="3200546" y="5883894"/>
            <a:ext cx="488009" cy="486907"/>
          </a:xfrm>
          <a:prstGeom prst="gear6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Forma 6"/>
          <p:cNvSpPr/>
          <p:nvPr/>
        </p:nvSpPr>
        <p:spPr>
          <a:xfrm rot="19331363">
            <a:off x="3320749" y="6025304"/>
            <a:ext cx="301302" cy="2402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700" b="1" kern="1200" dirty="0" smtClean="0"/>
              <a:t>Sector 3</a:t>
            </a:r>
            <a:endParaRPr lang="es-ES" sz="700" b="1" kern="1200" dirty="0"/>
          </a:p>
        </p:txBody>
      </p:sp>
      <p:sp>
        <p:nvSpPr>
          <p:cNvPr id="55" name="203 Forma"/>
          <p:cNvSpPr/>
          <p:nvPr/>
        </p:nvSpPr>
        <p:spPr>
          <a:xfrm rot="21046529">
            <a:off x="3572461" y="5545444"/>
            <a:ext cx="564860" cy="574733"/>
          </a:xfrm>
          <a:prstGeom prst="gear9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Forma 4"/>
          <p:cNvSpPr/>
          <p:nvPr/>
        </p:nvSpPr>
        <p:spPr>
          <a:xfrm rot="21046529">
            <a:off x="3656673" y="5706768"/>
            <a:ext cx="360892" cy="2954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 b="1" kern="1200" dirty="0" smtClean="0"/>
              <a:t>sector 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 b="1" i="1" dirty="0"/>
              <a:t>i</a:t>
            </a:r>
            <a:endParaRPr lang="es-ES" sz="900" b="1" i="1" kern="1200" dirty="0"/>
          </a:p>
        </p:txBody>
      </p:sp>
      <p:sp>
        <p:nvSpPr>
          <p:cNvPr id="57" name="205 Flecha circular"/>
          <p:cNvSpPr/>
          <p:nvPr/>
        </p:nvSpPr>
        <p:spPr>
          <a:xfrm rot="1515447">
            <a:off x="3519601" y="5469248"/>
            <a:ext cx="723020" cy="770463"/>
          </a:xfrm>
          <a:prstGeom prst="circularArrow">
            <a:avLst>
              <a:gd name="adj1" fmla="val 4687"/>
              <a:gd name="adj2" fmla="val 299029"/>
              <a:gd name="adj3" fmla="val 2513083"/>
              <a:gd name="adj4" fmla="val 16754937"/>
              <a:gd name="adj5" fmla="val 5469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206 CuadroTexto"/>
          <p:cNvSpPr txBox="1"/>
          <p:nvPr/>
        </p:nvSpPr>
        <p:spPr>
          <a:xfrm>
            <a:off x="4644008" y="493869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9</a:t>
            </a:r>
            <a:r>
              <a:rPr lang="es-ES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14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Reloj Económico</a:t>
            </a:r>
            <a:endParaRPr lang="es-ES" sz="14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28962" r="29430" b="32791"/>
          <a:stretch/>
        </p:blipFill>
        <p:spPr bwMode="auto">
          <a:xfrm>
            <a:off x="4769909" y="5313270"/>
            <a:ext cx="1464070" cy="878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208 CuadroTexto"/>
          <p:cNvSpPr txBox="1"/>
          <p:nvPr/>
        </p:nvSpPr>
        <p:spPr>
          <a:xfrm>
            <a:off x="6329220" y="4927894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10) </a:t>
            </a:r>
            <a:r>
              <a:rPr lang="es-ES" sz="14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Dinámicas demográficas</a:t>
            </a:r>
            <a:endParaRPr lang="es-ES" sz="14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grpSp>
        <p:nvGrpSpPr>
          <p:cNvPr id="61" name="9 Grupo"/>
          <p:cNvGrpSpPr/>
          <p:nvPr/>
        </p:nvGrpSpPr>
        <p:grpSpPr>
          <a:xfrm>
            <a:off x="6958970" y="5264974"/>
            <a:ext cx="1133690" cy="1031758"/>
            <a:chOff x="6031633" y="6243135"/>
            <a:chExt cx="1957492" cy="1781492"/>
          </a:xfrm>
        </p:grpSpPr>
        <p:pic>
          <p:nvPicPr>
            <p:cNvPr id="62" name="Picture 2" descr="http://www.utest.edu.mx/img/guanajuato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586"/>
            <a:stretch/>
          </p:blipFill>
          <p:spPr bwMode="auto">
            <a:xfrm>
              <a:off x="6031633" y="6243135"/>
              <a:ext cx="1957492" cy="1781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210 Conector recto de flecha"/>
            <p:cNvCxnSpPr/>
            <p:nvPr/>
          </p:nvCxnSpPr>
          <p:spPr>
            <a:xfrm>
              <a:off x="6244847" y="6479219"/>
              <a:ext cx="521360" cy="48534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211 Conector recto de flecha"/>
            <p:cNvCxnSpPr/>
            <p:nvPr/>
          </p:nvCxnSpPr>
          <p:spPr>
            <a:xfrm flipV="1">
              <a:off x="7196146" y="6479219"/>
              <a:ext cx="606159" cy="4603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67 Grupo"/>
          <p:cNvGrpSpPr/>
          <p:nvPr/>
        </p:nvGrpSpPr>
        <p:grpSpPr>
          <a:xfrm>
            <a:off x="611560" y="4584023"/>
            <a:ext cx="2207086" cy="1950823"/>
            <a:chOff x="5940152" y="3654532"/>
            <a:chExt cx="2935624" cy="2476405"/>
          </a:xfrm>
        </p:grpSpPr>
        <p:sp>
          <p:nvSpPr>
            <p:cNvPr id="66" name="68 Elipse"/>
            <p:cNvSpPr/>
            <p:nvPr/>
          </p:nvSpPr>
          <p:spPr>
            <a:xfrm>
              <a:off x="6084168" y="3654532"/>
              <a:ext cx="765276" cy="745394"/>
            </a:xfrm>
            <a:prstGeom prst="ellipse">
              <a:avLst/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1000" r="-81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69 Elipse"/>
            <p:cNvSpPr/>
            <p:nvPr/>
          </p:nvSpPr>
          <p:spPr>
            <a:xfrm>
              <a:off x="7565926" y="3654532"/>
              <a:ext cx="765276" cy="745394"/>
            </a:xfrm>
            <a:prstGeom prst="ellipse">
              <a:avLst/>
            </a:prstGeom>
            <a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70 Rectángulo"/>
            <p:cNvSpPr/>
            <p:nvPr/>
          </p:nvSpPr>
          <p:spPr>
            <a:xfrm>
              <a:off x="6225225" y="4272194"/>
              <a:ext cx="1090519" cy="7453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9" name="71 Elipse"/>
            <p:cNvSpPr/>
            <p:nvPr/>
          </p:nvSpPr>
          <p:spPr>
            <a:xfrm>
              <a:off x="6091326" y="4903324"/>
              <a:ext cx="765276" cy="745394"/>
            </a:xfrm>
            <a:prstGeom prst="ellipse">
              <a:avLst/>
            </a:prstGeom>
            <a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0" name="72 Rectángulo"/>
            <p:cNvSpPr/>
            <p:nvPr/>
          </p:nvSpPr>
          <p:spPr>
            <a:xfrm>
              <a:off x="6225225" y="5385543"/>
              <a:ext cx="923223" cy="7453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1" name="73 Elipse"/>
            <p:cNvSpPr/>
            <p:nvPr/>
          </p:nvSpPr>
          <p:spPr>
            <a:xfrm>
              <a:off x="7565926" y="4903131"/>
              <a:ext cx="765276" cy="745394"/>
            </a:xfrm>
            <a:prstGeom prst="ellipse">
              <a:avLst/>
            </a:prstGeom>
            <a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74 Rectángulo"/>
            <p:cNvSpPr/>
            <p:nvPr/>
          </p:nvSpPr>
          <p:spPr>
            <a:xfrm>
              <a:off x="5940152" y="4437112"/>
              <a:ext cx="1139216" cy="372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err="1" smtClean="0">
                  <a:solidFill>
                    <a:schemeClr val="tx1"/>
                  </a:solidFill>
                </a:rPr>
                <a:t>Igualdad</a:t>
              </a:r>
              <a:r>
                <a:rPr lang="en-US" sz="1100" b="1" kern="1200" dirty="0" smtClean="0">
                  <a:solidFill>
                    <a:schemeClr val="tx1"/>
                  </a:solidFill>
                </a:rPr>
                <a:t> de </a:t>
              </a:r>
              <a:r>
                <a:rPr lang="en-US" sz="1100" b="1" kern="1200" dirty="0" err="1" smtClean="0">
                  <a:solidFill>
                    <a:schemeClr val="tx1"/>
                  </a:solidFill>
                </a:rPr>
                <a:t>género</a:t>
              </a:r>
              <a:endParaRPr lang="en-US" sz="11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75 Rectángulo"/>
            <p:cNvSpPr/>
            <p:nvPr/>
          </p:nvSpPr>
          <p:spPr>
            <a:xfrm>
              <a:off x="6005194" y="5666229"/>
              <a:ext cx="923223" cy="427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solidFill>
                    <a:schemeClr val="tx1"/>
                  </a:solidFill>
                </a:rPr>
                <a:t>GINI</a:t>
              </a:r>
              <a:r>
                <a:rPr lang="en-US" sz="1100" kern="1200" dirty="0" smtClean="0">
                  <a:solidFill>
                    <a:schemeClr val="tx1"/>
                  </a:solidFill>
                </a:rPr>
                <a:t> (</a:t>
              </a:r>
              <a:r>
                <a:rPr lang="en-US" sz="1100" kern="1200" dirty="0" err="1" smtClean="0">
                  <a:solidFill>
                    <a:schemeClr val="tx1"/>
                  </a:solidFill>
                </a:rPr>
                <a:t>Equidad</a:t>
              </a:r>
              <a:r>
                <a:rPr lang="en-US" sz="1100" kern="1200" dirty="0" smtClean="0">
                  <a:solidFill>
                    <a:schemeClr val="tx1"/>
                  </a:solidFill>
                </a:rPr>
                <a:t>)</a:t>
              </a:r>
              <a:endParaRPr lang="en-US" sz="11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76 Rectángulo"/>
            <p:cNvSpPr/>
            <p:nvPr/>
          </p:nvSpPr>
          <p:spPr>
            <a:xfrm>
              <a:off x="7204063" y="5666229"/>
              <a:ext cx="1489001" cy="427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err="1" smtClean="0">
                  <a:solidFill>
                    <a:schemeClr val="tx1"/>
                  </a:solidFill>
                </a:rPr>
                <a:t>Pib</a:t>
              </a:r>
              <a:r>
                <a:rPr lang="en-US" sz="1100" b="1" kern="1200" dirty="0" smtClean="0">
                  <a:solidFill>
                    <a:schemeClr val="tx1"/>
                  </a:solidFill>
                </a:rPr>
                <a:t> per capita</a:t>
              </a:r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tx1"/>
                  </a:solidFill>
                </a:rPr>
                <a:t>(</a:t>
              </a:r>
              <a:r>
                <a:rPr lang="en-US" sz="1100" kern="1200" dirty="0" err="1" smtClean="0">
                  <a:solidFill>
                    <a:schemeClr val="tx1"/>
                  </a:solidFill>
                </a:rPr>
                <a:t>Conocimiento</a:t>
              </a:r>
              <a:r>
                <a:rPr lang="en-US" sz="1100" kern="1200" dirty="0" smtClean="0">
                  <a:solidFill>
                    <a:schemeClr val="tx1"/>
                  </a:solidFill>
                </a:rPr>
                <a:t>)</a:t>
              </a:r>
              <a:endParaRPr lang="en-US" sz="11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77 Rectángulo"/>
            <p:cNvSpPr/>
            <p:nvPr/>
          </p:nvSpPr>
          <p:spPr>
            <a:xfrm>
              <a:off x="7005586" y="4437112"/>
              <a:ext cx="1870190" cy="427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</a:pPr>
              <a:r>
                <a:rPr lang="en-US" sz="1100" b="1" dirty="0" smtClean="0">
                  <a:solidFill>
                    <a:schemeClr val="tx1"/>
                  </a:solidFill>
                </a:rPr>
                <a:t>IDH</a:t>
              </a:r>
              <a:r>
                <a:rPr lang="en-US" sz="1100" b="1" kern="1200" dirty="0" smtClean="0">
                  <a:solidFill>
                    <a:schemeClr val="tx1"/>
                  </a:solidFill>
                </a:rPr>
                <a:t> </a:t>
              </a:r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solidFill>
                    <a:schemeClr val="tx1"/>
                  </a:solidFill>
                </a:rPr>
                <a:t>(</a:t>
              </a:r>
              <a:r>
                <a:rPr lang="en-US" sz="1100" kern="1200" dirty="0" err="1" smtClean="0">
                  <a:solidFill>
                    <a:schemeClr val="tx1"/>
                  </a:solidFill>
                </a:rPr>
                <a:t>Desarrollo</a:t>
              </a:r>
              <a:r>
                <a:rPr lang="en-US" sz="1100" kern="1200" dirty="0" smtClean="0">
                  <a:solidFill>
                    <a:schemeClr val="tx1"/>
                  </a:solidFill>
                </a:rPr>
                <a:t> </a:t>
              </a:r>
              <a:r>
                <a:rPr lang="en-US" sz="1100" kern="1200" dirty="0" err="1" smtClean="0">
                  <a:solidFill>
                    <a:schemeClr val="tx1"/>
                  </a:solidFill>
                </a:rPr>
                <a:t>humano</a:t>
              </a:r>
              <a:r>
                <a:rPr lang="en-US" sz="1100" kern="1200" dirty="0" smtClean="0">
                  <a:solidFill>
                    <a:schemeClr val="tx1"/>
                  </a:solidFill>
                </a:rPr>
                <a:t>)</a:t>
              </a:r>
              <a:endParaRPr lang="en-US" sz="11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79 CuadroTexto"/>
          <p:cNvSpPr txBox="1"/>
          <p:nvPr/>
        </p:nvSpPr>
        <p:spPr>
          <a:xfrm>
            <a:off x="323528" y="4035342"/>
            <a:ext cx="2477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7) </a:t>
            </a:r>
            <a:r>
              <a:rPr lang="es-ES" sz="14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Indicadores Socioeconómicos</a:t>
            </a:r>
            <a:endParaRPr lang="es-ES" sz="14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80" name="26 Rectángulo"/>
          <p:cNvSpPr/>
          <p:nvPr/>
        </p:nvSpPr>
        <p:spPr>
          <a:xfrm rot="5400000">
            <a:off x="4269923" y="-3526577"/>
            <a:ext cx="565651" cy="870967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336090" y="663632"/>
            <a:ext cx="8106228" cy="421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3. COMPONENTES DE LA PLATAFORMA</a:t>
            </a:r>
            <a:endParaRPr lang="es-MX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2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grpSp>
        <p:nvGrpSpPr>
          <p:cNvPr id="6" name="118 Grupo"/>
          <p:cNvGrpSpPr/>
          <p:nvPr/>
        </p:nvGrpSpPr>
        <p:grpSpPr>
          <a:xfrm>
            <a:off x="2096755" y="1555872"/>
            <a:ext cx="4689272" cy="3252714"/>
            <a:chOff x="2915816" y="2340169"/>
            <a:chExt cx="3151895" cy="2500738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3341078" y="2772821"/>
              <a:ext cx="2638808" cy="93550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MX" sz="1600" b="0" dirty="0" smtClean="0">
                  <a:solidFill>
                    <a:schemeClr val="tx1"/>
                  </a:solidFill>
                </a:rPr>
                <a:t>¿Qué sectores son de mi interés para realizar un ejercicio de inversión?</a:t>
              </a:r>
              <a:endParaRPr lang="es-MX" sz="1600" b="0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6" descr="http://i.kinja-img.com/gawker-media/image/upload/s--7yPUeM8I--/17mppqpfijoaxjpg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37" y="3276273"/>
              <a:ext cx="2781574" cy="156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123 CuadroTexto"/>
            <p:cNvSpPr txBox="1"/>
            <p:nvPr/>
          </p:nvSpPr>
          <p:spPr>
            <a:xfrm>
              <a:off x="2915816" y="2340169"/>
              <a:ext cx="2841474" cy="402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FF0000"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1) </a:t>
              </a:r>
              <a:r>
                <a:rPr lang="es-ES" sz="2800" spc="50" dirty="0" smtClean="0">
                  <a:ln w="13500">
                    <a:solidFill>
                      <a:srgbClr val="AD0101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Candara"/>
                </a:rPr>
                <a:t>Escenarios de Inversión</a:t>
              </a:r>
              <a:endParaRPr lang="es-ES" sz="2800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endParaRPr>
            </a:p>
          </p:txBody>
        </p:sp>
      </p:grpSp>
      <p:sp>
        <p:nvSpPr>
          <p:cNvPr id="13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15 CuadroTexto"/>
          <p:cNvSpPr txBox="1"/>
          <p:nvPr/>
        </p:nvSpPr>
        <p:spPr>
          <a:xfrm>
            <a:off x="1315181" y="5513469"/>
            <a:ext cx="2104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Inversión en diversos sectores simultáneamente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5" name="120 CuadroTexto"/>
          <p:cNvSpPr txBox="1"/>
          <p:nvPr/>
        </p:nvSpPr>
        <p:spPr>
          <a:xfrm>
            <a:off x="3851921" y="5513469"/>
            <a:ext cx="221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Inserción de montos Monetarios ($)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16" name="121 CuadroTexto"/>
          <p:cNvSpPr txBox="1"/>
          <p:nvPr/>
        </p:nvSpPr>
        <p:spPr>
          <a:xfrm>
            <a:off x="6067710" y="5513469"/>
            <a:ext cx="182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Horizonte de Análisis de 6 años.</a:t>
            </a:r>
            <a:endParaRPr lang="es-E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83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8" y="87561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72274"/>
            <a:ext cx="9139492" cy="8650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15 CuadroTexto"/>
          <p:cNvSpPr txBox="1"/>
          <p:nvPr/>
        </p:nvSpPr>
        <p:spPr>
          <a:xfrm>
            <a:off x="1315181" y="5631660"/>
            <a:ext cx="232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Diseño de Políticas Públicas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" name="120 CuadroTexto"/>
          <p:cNvSpPr txBox="1"/>
          <p:nvPr/>
        </p:nvSpPr>
        <p:spPr>
          <a:xfrm>
            <a:off x="3707903" y="5559652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Comparación con comportamiento </a:t>
            </a:r>
            <a:r>
              <a:rPr lang="es-MX" sz="1200" b="1" i="1" dirty="0" smtClean="0">
                <a:solidFill>
                  <a:schemeClr val="bg1"/>
                </a:solidFill>
              </a:rPr>
              <a:t>Status quo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8" name="121 CuadroTexto"/>
          <p:cNvSpPr txBox="1"/>
          <p:nvPr/>
        </p:nvSpPr>
        <p:spPr>
          <a:xfrm>
            <a:off x="6067710" y="5559652"/>
            <a:ext cx="196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Horizonte de Análisis de 6 años.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46985" y="1795478"/>
            <a:ext cx="2638808" cy="935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¿Qué sectores promueven el crecimiento económico del resto de la economía?</a:t>
            </a:r>
            <a:endParaRPr lang="es-MX" sz="1600" b="0" dirty="0">
              <a:solidFill>
                <a:schemeClr val="tx1"/>
              </a:solidFill>
            </a:endParaRPr>
          </a:p>
        </p:txBody>
      </p:sp>
      <p:sp>
        <p:nvSpPr>
          <p:cNvPr id="10" name="123 CuadroTexto"/>
          <p:cNvSpPr txBox="1"/>
          <p:nvPr/>
        </p:nvSpPr>
        <p:spPr>
          <a:xfrm>
            <a:off x="2127349" y="1235298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2</a:t>
            </a:r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Clasificación de los sectores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grpSp>
        <p:nvGrpSpPr>
          <p:cNvPr id="11" name="125 Grupo"/>
          <p:cNvGrpSpPr/>
          <p:nvPr/>
        </p:nvGrpSpPr>
        <p:grpSpPr>
          <a:xfrm>
            <a:off x="2821723" y="2702434"/>
            <a:ext cx="3537540" cy="1897163"/>
            <a:chOff x="1475656" y="1268760"/>
            <a:chExt cx="6120680" cy="3282486"/>
          </a:xfrm>
        </p:grpSpPr>
        <p:sp>
          <p:nvSpPr>
            <p:cNvPr id="12" name="126 Rectángulo"/>
            <p:cNvSpPr/>
            <p:nvPr/>
          </p:nvSpPr>
          <p:spPr>
            <a:xfrm>
              <a:off x="1501504" y="1268760"/>
              <a:ext cx="2936866" cy="2525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b="1" dirty="0" smtClean="0"/>
                <a:t>Clave</a:t>
              </a:r>
              <a:endParaRPr lang="es-ES" sz="1100" b="1" dirty="0"/>
            </a:p>
          </p:txBody>
        </p:sp>
        <p:pic>
          <p:nvPicPr>
            <p:cNvPr id="13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8" t="23310" r="4860" b="22254"/>
            <a:stretch/>
          </p:blipFill>
          <p:spPr bwMode="auto">
            <a:xfrm>
              <a:off x="3454303" y="4050300"/>
              <a:ext cx="433569" cy="48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128 Rectángulo"/>
            <p:cNvSpPr/>
            <p:nvPr/>
          </p:nvSpPr>
          <p:spPr>
            <a:xfrm>
              <a:off x="1501504" y="2979611"/>
              <a:ext cx="2936866" cy="25258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b="1" dirty="0" smtClean="0"/>
                <a:t>Base</a:t>
              </a:r>
              <a:endParaRPr lang="es-ES" sz="1100" b="1" dirty="0"/>
            </a:p>
          </p:txBody>
        </p:sp>
        <p:sp>
          <p:nvSpPr>
            <p:cNvPr id="15" name="129 Rectángulo"/>
            <p:cNvSpPr/>
            <p:nvPr/>
          </p:nvSpPr>
          <p:spPr>
            <a:xfrm>
              <a:off x="4659470" y="1268760"/>
              <a:ext cx="2936866" cy="25258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b="1" dirty="0" smtClean="0"/>
                <a:t>Impulsores</a:t>
              </a:r>
              <a:endParaRPr lang="es-ES" sz="1100" b="1" dirty="0"/>
            </a:p>
          </p:txBody>
        </p:sp>
        <p:sp>
          <p:nvSpPr>
            <p:cNvPr id="16" name="130 Rectángulo"/>
            <p:cNvSpPr/>
            <p:nvPr/>
          </p:nvSpPr>
          <p:spPr>
            <a:xfrm>
              <a:off x="4659469" y="2949192"/>
              <a:ext cx="2936866" cy="2525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b="1" dirty="0" smtClean="0"/>
                <a:t>Independientes</a:t>
              </a:r>
              <a:endParaRPr lang="es-ES" sz="1100" b="1" dirty="0"/>
            </a:p>
          </p:txBody>
        </p:sp>
        <p:pic>
          <p:nvPicPr>
            <p:cNvPr id="17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" t="23310" r="46532" b="22254"/>
            <a:stretch/>
          </p:blipFill>
          <p:spPr bwMode="auto">
            <a:xfrm>
              <a:off x="2015415" y="4050300"/>
              <a:ext cx="567318" cy="48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" t="23310" r="46532" b="22254"/>
            <a:stretch/>
          </p:blipFill>
          <p:spPr bwMode="auto">
            <a:xfrm>
              <a:off x="6561267" y="2339837"/>
              <a:ext cx="567318" cy="48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33 CuadroTexto"/>
            <p:cNvSpPr txBox="1"/>
            <p:nvPr/>
          </p:nvSpPr>
          <p:spPr>
            <a:xfrm>
              <a:off x="4607858" y="1537048"/>
              <a:ext cx="1548318" cy="718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sector</a:t>
              </a:r>
              <a:endParaRPr lang="es-ES" sz="1050" dirty="0"/>
            </a:p>
          </p:txBody>
        </p:sp>
        <p:sp>
          <p:nvSpPr>
            <p:cNvPr id="20" name="134 CuadroTexto"/>
            <p:cNvSpPr txBox="1"/>
            <p:nvPr/>
          </p:nvSpPr>
          <p:spPr>
            <a:xfrm>
              <a:off x="6084167" y="1537048"/>
              <a:ext cx="1512165" cy="99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resto de la economía</a:t>
              </a:r>
              <a:endParaRPr lang="es-ES" sz="1050" dirty="0"/>
            </a:p>
          </p:txBody>
        </p:sp>
        <p:pic>
          <p:nvPicPr>
            <p:cNvPr id="21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8" t="23310" r="4860" b="22254"/>
            <a:stretch/>
          </p:blipFill>
          <p:spPr bwMode="auto">
            <a:xfrm>
              <a:off x="5182495" y="2339837"/>
              <a:ext cx="433569" cy="48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8" t="23310" r="4860" b="22254"/>
            <a:stretch/>
          </p:blipFill>
          <p:spPr bwMode="auto">
            <a:xfrm>
              <a:off x="5256129" y="4069431"/>
              <a:ext cx="433569" cy="48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8" t="23310" r="4860" b="22254"/>
            <a:stretch/>
          </p:blipFill>
          <p:spPr bwMode="auto">
            <a:xfrm>
              <a:off x="6622655" y="4069431"/>
              <a:ext cx="433569" cy="48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" t="23310" r="46532" b="22254"/>
            <a:stretch/>
          </p:blipFill>
          <p:spPr bwMode="auto">
            <a:xfrm>
              <a:off x="2024763" y="2394116"/>
              <a:ext cx="567318" cy="48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://www.psdgraphics.com/wp-content/uploads/2009/09/check-and-cross-icons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" t="23310" r="46532" b="22254"/>
            <a:stretch/>
          </p:blipFill>
          <p:spPr bwMode="auto">
            <a:xfrm>
              <a:off x="3455575" y="2408972"/>
              <a:ext cx="567318" cy="48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140 CuadroTexto"/>
            <p:cNvSpPr txBox="1"/>
            <p:nvPr/>
          </p:nvSpPr>
          <p:spPr>
            <a:xfrm>
              <a:off x="1511516" y="1538209"/>
              <a:ext cx="1548318" cy="718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sector</a:t>
              </a:r>
              <a:endParaRPr lang="es-ES" sz="1050" dirty="0"/>
            </a:p>
          </p:txBody>
        </p:sp>
        <p:sp>
          <p:nvSpPr>
            <p:cNvPr id="27" name="141 CuadroTexto"/>
            <p:cNvSpPr txBox="1"/>
            <p:nvPr/>
          </p:nvSpPr>
          <p:spPr>
            <a:xfrm>
              <a:off x="2987825" y="1538209"/>
              <a:ext cx="1512165" cy="99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resto de la economía</a:t>
              </a:r>
              <a:endParaRPr lang="es-ES" sz="1050" dirty="0"/>
            </a:p>
          </p:txBody>
        </p:sp>
        <p:sp>
          <p:nvSpPr>
            <p:cNvPr id="28" name="142 CuadroTexto"/>
            <p:cNvSpPr txBox="1"/>
            <p:nvPr/>
          </p:nvSpPr>
          <p:spPr>
            <a:xfrm>
              <a:off x="4607860" y="3194391"/>
              <a:ext cx="1548318" cy="718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sector</a:t>
              </a:r>
              <a:endParaRPr lang="es-ES" sz="1050" dirty="0"/>
            </a:p>
          </p:txBody>
        </p:sp>
        <p:sp>
          <p:nvSpPr>
            <p:cNvPr id="29" name="143 CuadroTexto"/>
            <p:cNvSpPr txBox="1"/>
            <p:nvPr/>
          </p:nvSpPr>
          <p:spPr>
            <a:xfrm>
              <a:off x="6084171" y="3194391"/>
              <a:ext cx="1512165" cy="99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resto de la economía</a:t>
              </a:r>
              <a:endParaRPr lang="es-ES" sz="1050" dirty="0"/>
            </a:p>
          </p:txBody>
        </p:sp>
        <p:sp>
          <p:nvSpPr>
            <p:cNvPr id="30" name="144 CuadroTexto"/>
            <p:cNvSpPr txBox="1"/>
            <p:nvPr/>
          </p:nvSpPr>
          <p:spPr>
            <a:xfrm>
              <a:off x="1475656" y="3194391"/>
              <a:ext cx="1548318" cy="718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sector</a:t>
              </a:r>
              <a:endParaRPr lang="es-ES" sz="1050" dirty="0"/>
            </a:p>
          </p:txBody>
        </p:sp>
        <p:sp>
          <p:nvSpPr>
            <p:cNvPr id="31" name="145 CuadroTexto"/>
            <p:cNvSpPr txBox="1"/>
            <p:nvPr/>
          </p:nvSpPr>
          <p:spPr>
            <a:xfrm>
              <a:off x="2951965" y="3194391"/>
              <a:ext cx="1512165" cy="998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50" dirty="0" smtClean="0"/>
                <a:t>Crecimiento del resto de la economía</a:t>
              </a:r>
              <a:endParaRPr lang="es-E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03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0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15 CuadroTexto"/>
          <p:cNvSpPr txBox="1"/>
          <p:nvPr/>
        </p:nvSpPr>
        <p:spPr>
          <a:xfrm>
            <a:off x="589699" y="5583607"/>
            <a:ext cx="23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Comparativo </a:t>
            </a:r>
            <a:r>
              <a:rPr lang="es-MX" sz="1200" b="1" i="1" dirty="0" smtClean="0">
                <a:solidFill>
                  <a:schemeClr val="bg1"/>
                </a:solidFill>
              </a:rPr>
              <a:t>Status Quo </a:t>
            </a:r>
            <a:r>
              <a:rPr lang="es-MX" sz="1200" b="1" dirty="0" smtClean="0">
                <a:solidFill>
                  <a:schemeClr val="bg1"/>
                </a:solidFill>
              </a:rPr>
              <a:t>Vs Escenario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7" name="120 CuadroTexto"/>
          <p:cNvSpPr txBox="1"/>
          <p:nvPr/>
        </p:nvSpPr>
        <p:spPr>
          <a:xfrm>
            <a:off x="3373864" y="5566367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Comparativo del porcentaje de participación a nivel Estatal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90688" y="1831966"/>
            <a:ext cx="4593579" cy="935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¿Qué </a:t>
            </a:r>
            <a:r>
              <a:rPr lang="en-US" sz="1600" b="0" dirty="0" err="1" smtClean="0">
                <a:solidFill>
                  <a:schemeClr val="tx1"/>
                </a:solidFill>
              </a:rPr>
              <a:t>escenario</a:t>
            </a:r>
            <a:r>
              <a:rPr lang="en-US" sz="1600" b="0" dirty="0" smtClean="0">
                <a:solidFill>
                  <a:schemeClr val="tx1"/>
                </a:solidFill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</a:rPr>
              <a:t>maximiza</a:t>
            </a:r>
            <a:r>
              <a:rPr lang="en-US" sz="1600" b="0" dirty="0" smtClean="0">
                <a:solidFill>
                  <a:schemeClr val="tx1"/>
                </a:solidFill>
              </a:rPr>
              <a:t> el </a:t>
            </a:r>
            <a:r>
              <a:rPr lang="en-US" sz="1600" b="0" dirty="0" err="1" smtClean="0">
                <a:solidFill>
                  <a:schemeClr val="tx1"/>
                </a:solidFill>
              </a:rPr>
              <a:t>desempeño</a:t>
            </a:r>
            <a:r>
              <a:rPr lang="en-US" sz="1600" b="0" dirty="0" smtClean="0">
                <a:solidFill>
                  <a:schemeClr val="tx1"/>
                </a:solidFill>
              </a:rPr>
              <a:t> sectorial</a:t>
            </a:r>
          </a:p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(o los sectores) de </a:t>
            </a:r>
            <a:r>
              <a:rPr lang="en-US" sz="1600" b="0" dirty="0" err="1" smtClean="0">
                <a:solidFill>
                  <a:schemeClr val="tx1"/>
                </a:solidFill>
              </a:rPr>
              <a:t>interés</a:t>
            </a:r>
            <a:r>
              <a:rPr lang="en-US" sz="1600" b="0" dirty="0" smtClean="0">
                <a:solidFill>
                  <a:schemeClr val="tx1"/>
                </a:solidFill>
              </a:rPr>
              <a:t>?</a:t>
            </a:r>
            <a:endParaRPr lang="es-MX" sz="1600" b="0" dirty="0">
              <a:solidFill>
                <a:schemeClr val="tx1"/>
              </a:solidFill>
            </a:endParaRPr>
          </a:p>
        </p:txBody>
      </p:sp>
      <p:sp>
        <p:nvSpPr>
          <p:cNvPr id="9" name="123 CuadroTexto"/>
          <p:cNvSpPr txBox="1"/>
          <p:nvPr/>
        </p:nvSpPr>
        <p:spPr>
          <a:xfrm>
            <a:off x="1158814" y="898050"/>
            <a:ext cx="7085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3)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Evaluación Sectorial del PIB e indicadores</a:t>
            </a:r>
          </a:p>
          <a:p>
            <a:pPr algn="ctr"/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 socioeconómicos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grpSp>
        <p:nvGrpSpPr>
          <p:cNvPr id="10" name="2 Grupo"/>
          <p:cNvGrpSpPr/>
          <p:nvPr/>
        </p:nvGrpSpPr>
        <p:grpSpPr>
          <a:xfrm>
            <a:off x="1835696" y="2669247"/>
            <a:ext cx="5400600" cy="1839873"/>
            <a:chOff x="2123728" y="3266888"/>
            <a:chExt cx="5400600" cy="1839873"/>
          </a:xfrm>
        </p:grpSpPr>
        <p:grpSp>
          <p:nvGrpSpPr>
            <p:cNvPr id="11" name="156 Grupo"/>
            <p:cNvGrpSpPr/>
            <p:nvPr/>
          </p:nvGrpSpPr>
          <p:grpSpPr>
            <a:xfrm>
              <a:off x="5796136" y="3271276"/>
              <a:ext cx="1728192" cy="1666156"/>
              <a:chOff x="5932292" y="1124744"/>
              <a:chExt cx="2600148" cy="2656952"/>
            </a:xfrm>
          </p:grpSpPr>
          <p:pic>
            <p:nvPicPr>
              <p:cNvPr id="22" name="157 Imagen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2138"/>
              <a:stretch/>
            </p:blipFill>
            <p:spPr>
              <a:xfrm>
                <a:off x="5932292" y="1124744"/>
                <a:ext cx="2600148" cy="2656952"/>
              </a:xfrm>
              <a:prstGeom prst="rect">
                <a:avLst/>
              </a:prstGeom>
            </p:spPr>
          </p:pic>
          <p:cxnSp>
            <p:nvCxnSpPr>
              <p:cNvPr id="23" name="158 Conector recto de flecha"/>
              <p:cNvCxnSpPr/>
              <p:nvPr/>
            </p:nvCxnSpPr>
            <p:spPr>
              <a:xfrm flipH="1">
                <a:off x="7740352" y="1546076"/>
                <a:ext cx="50" cy="48165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146 Grupo"/>
            <p:cNvGrpSpPr/>
            <p:nvPr/>
          </p:nvGrpSpPr>
          <p:grpSpPr>
            <a:xfrm>
              <a:off x="3837170" y="3266888"/>
              <a:ext cx="1958967" cy="1839873"/>
              <a:chOff x="3347863" y="2992735"/>
              <a:chExt cx="2947358" cy="2933970"/>
            </a:xfrm>
          </p:grpSpPr>
          <p:grpSp>
            <p:nvGrpSpPr>
              <p:cNvPr id="16" name="148 Grupo"/>
              <p:cNvGrpSpPr/>
              <p:nvPr/>
            </p:nvGrpSpPr>
            <p:grpSpPr>
              <a:xfrm>
                <a:off x="3347863" y="2992735"/>
                <a:ext cx="2593553" cy="2693648"/>
                <a:chOff x="3347863" y="2992735"/>
                <a:chExt cx="2593553" cy="2693648"/>
              </a:xfrm>
            </p:grpSpPr>
            <p:grpSp>
              <p:nvGrpSpPr>
                <p:cNvPr id="18" name="149 Grupo"/>
                <p:cNvGrpSpPr/>
                <p:nvPr/>
              </p:nvGrpSpPr>
              <p:grpSpPr>
                <a:xfrm>
                  <a:off x="3347863" y="2992735"/>
                  <a:ext cx="2593553" cy="2693648"/>
                  <a:chOff x="3995935" y="3489438"/>
                  <a:chExt cx="2593553" cy="2693648"/>
                </a:xfrm>
                <a:noFill/>
              </p:grpSpPr>
              <p:pic>
                <p:nvPicPr>
                  <p:cNvPr id="20" name="151 Imagen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723"/>
                  <a:stretch/>
                </p:blipFill>
                <p:spPr>
                  <a:xfrm>
                    <a:off x="3995935" y="3489438"/>
                    <a:ext cx="2592287" cy="2692524"/>
                  </a:xfrm>
                  <a:prstGeom prst="rect">
                    <a:avLst/>
                  </a:prstGeom>
                  <a:grpFill/>
                  <a:ln>
                    <a:solidFill>
                      <a:srgbClr val="00B050"/>
                    </a:solidFill>
                  </a:ln>
                </p:spPr>
              </p:pic>
              <p:sp>
                <p:nvSpPr>
                  <p:cNvPr id="21" name="Rectangle 5"/>
                  <p:cNvSpPr/>
                  <p:nvPr/>
                </p:nvSpPr>
                <p:spPr>
                  <a:xfrm>
                    <a:off x="4002992" y="3489438"/>
                    <a:ext cx="2586496" cy="2693648"/>
                  </a:xfrm>
                  <a:prstGeom prst="rect">
                    <a:avLst/>
                  </a:prstGeom>
                  <a:grpFill/>
                  <a:ln w="381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</p:grpSp>
            <p:cxnSp>
              <p:nvCxnSpPr>
                <p:cNvPr id="19" name="150 Conector recto de flecha"/>
                <p:cNvCxnSpPr/>
                <p:nvPr/>
              </p:nvCxnSpPr>
              <p:spPr>
                <a:xfrm flipH="1">
                  <a:off x="5187702" y="3413348"/>
                  <a:ext cx="2655" cy="85052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147 Imagen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113" y="5211596"/>
                <a:ext cx="715108" cy="715109"/>
              </a:xfrm>
              <a:prstGeom prst="rect">
                <a:avLst/>
              </a:prstGeom>
            </p:spPr>
          </p:pic>
        </p:grpSp>
        <p:grpSp>
          <p:nvGrpSpPr>
            <p:cNvPr id="13" name="153 Grupo"/>
            <p:cNvGrpSpPr/>
            <p:nvPr/>
          </p:nvGrpSpPr>
          <p:grpSpPr>
            <a:xfrm>
              <a:off x="2123728" y="3296603"/>
              <a:ext cx="1640806" cy="1613704"/>
              <a:chOff x="1187624" y="1201477"/>
              <a:chExt cx="2468672" cy="2573307"/>
            </a:xfrm>
          </p:grpSpPr>
          <p:pic>
            <p:nvPicPr>
              <p:cNvPr id="14" name="154 Imagen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66"/>
              <a:stretch/>
            </p:blipFill>
            <p:spPr>
              <a:xfrm>
                <a:off x="1187624" y="1201477"/>
                <a:ext cx="2468672" cy="2573307"/>
              </a:xfrm>
              <a:prstGeom prst="rect">
                <a:avLst/>
              </a:prstGeom>
            </p:spPr>
          </p:pic>
          <p:cxnSp>
            <p:nvCxnSpPr>
              <p:cNvPr id="15" name="155 Conector recto de flecha"/>
              <p:cNvCxnSpPr/>
              <p:nvPr/>
            </p:nvCxnSpPr>
            <p:spPr>
              <a:xfrm flipH="1">
                <a:off x="2938240" y="1624583"/>
                <a:ext cx="3126" cy="6057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159 CuadroTexto"/>
          <p:cNvSpPr txBox="1"/>
          <p:nvPr/>
        </p:nvSpPr>
        <p:spPr>
          <a:xfrm>
            <a:off x="6256266" y="5603776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Seguimiento a través del tiempo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27" name="29 CuadroTexto"/>
          <p:cNvSpPr txBox="1"/>
          <p:nvPr/>
        </p:nvSpPr>
        <p:spPr>
          <a:xfrm>
            <a:off x="527477" y="6453336"/>
            <a:ext cx="8616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Centro</a:t>
            </a:r>
            <a:r>
              <a:rPr lang="es-ES" sz="1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Investigación en Matemáticas A.C. </a:t>
            </a:r>
            <a:r>
              <a:rPr lang="es-E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s-ES" sz="1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                                                         </a:t>
            </a:r>
            <a:r>
              <a:rPr lang="es-E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Unidad </a:t>
            </a:r>
            <a:r>
              <a:rPr lang="es-ES" sz="1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Monterrey</a:t>
            </a:r>
            <a:endParaRPr lang="es-E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Picture 94" descr="cimatlogoBUEN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1" y="6381328"/>
            <a:ext cx="311453" cy="383462"/>
          </a:xfrm>
          <a:prstGeom prst="rect">
            <a:avLst/>
          </a:prstGeom>
        </p:spPr>
      </p:pic>
      <p:pic>
        <p:nvPicPr>
          <p:cNvPr id="29" name="31 Imagen" descr="cimat_mty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14" y="6314898"/>
            <a:ext cx="500230" cy="48501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26 Elipse"/>
          <p:cNvSpPr/>
          <p:nvPr/>
        </p:nvSpPr>
        <p:spPr>
          <a:xfrm>
            <a:off x="7751014" y="2085837"/>
            <a:ext cx="928960" cy="910688"/>
          </a:xfrm>
          <a:prstGeom prst="ellipse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1000" r="-8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32 Elipse"/>
          <p:cNvSpPr/>
          <p:nvPr/>
        </p:nvSpPr>
        <p:spPr>
          <a:xfrm>
            <a:off x="272071" y="2091222"/>
            <a:ext cx="928960" cy="910688"/>
          </a:xfrm>
          <a:prstGeom prst="ellipse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4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33 Elipse"/>
          <p:cNvSpPr/>
          <p:nvPr/>
        </p:nvSpPr>
        <p:spPr>
          <a:xfrm>
            <a:off x="324678" y="3612349"/>
            <a:ext cx="928960" cy="910688"/>
          </a:xfrm>
          <a:prstGeom prst="ellipse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34 Elipse"/>
          <p:cNvSpPr/>
          <p:nvPr/>
        </p:nvSpPr>
        <p:spPr>
          <a:xfrm>
            <a:off x="7751014" y="3607347"/>
            <a:ext cx="928960" cy="910688"/>
          </a:xfrm>
          <a:prstGeom prst="ellipse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35 CuadroTexto"/>
          <p:cNvSpPr txBox="1"/>
          <p:nvPr/>
        </p:nvSpPr>
        <p:spPr>
          <a:xfrm>
            <a:off x="7395973" y="1753657"/>
            <a:ext cx="161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i="1" dirty="0" smtClean="0">
                <a:solidFill>
                  <a:schemeClr val="bg1">
                    <a:lumMod val="65000"/>
                  </a:schemeClr>
                </a:solidFill>
              </a:rPr>
              <a:t>Similarmente para:</a:t>
            </a:r>
            <a:endParaRPr lang="es-ES" sz="14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36 CuadroTexto"/>
          <p:cNvSpPr txBox="1"/>
          <p:nvPr/>
        </p:nvSpPr>
        <p:spPr>
          <a:xfrm>
            <a:off x="7395972" y="314155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smtClean="0"/>
              <a:t>Igualdad de género</a:t>
            </a:r>
            <a:endParaRPr lang="es-ES" sz="1400" b="1" dirty="0"/>
          </a:p>
        </p:txBody>
      </p:sp>
      <p:sp>
        <p:nvSpPr>
          <p:cNvPr id="37" name="37 CuadroTexto"/>
          <p:cNvSpPr txBox="1"/>
          <p:nvPr/>
        </p:nvSpPr>
        <p:spPr>
          <a:xfrm>
            <a:off x="7623567" y="4653722"/>
            <a:ext cx="1212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 smtClean="0"/>
              <a:t>PIB per cápita</a:t>
            </a:r>
            <a:endParaRPr lang="es-ES" sz="1400" b="1" dirty="0"/>
          </a:p>
        </p:txBody>
      </p:sp>
      <p:sp>
        <p:nvSpPr>
          <p:cNvPr id="38" name="40 CuadroTexto"/>
          <p:cNvSpPr txBox="1"/>
          <p:nvPr/>
        </p:nvSpPr>
        <p:spPr>
          <a:xfrm>
            <a:off x="-74921" y="2996525"/>
            <a:ext cx="1760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smtClean="0"/>
              <a:t>Pronóstico del IDH con y sin escenario</a:t>
            </a:r>
            <a:endParaRPr lang="es-ES" sz="1100" b="1" dirty="0"/>
          </a:p>
        </p:txBody>
      </p:sp>
      <p:sp>
        <p:nvSpPr>
          <p:cNvPr id="39" name="41 CuadroTexto"/>
          <p:cNvSpPr txBox="1"/>
          <p:nvPr/>
        </p:nvSpPr>
        <p:spPr>
          <a:xfrm>
            <a:off x="-74920" y="4653722"/>
            <a:ext cx="1760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smtClean="0"/>
              <a:t>Pronóstico del GINI con y sin escenario</a:t>
            </a:r>
            <a:endParaRPr lang="es-ES" sz="1100" b="1" dirty="0"/>
          </a:p>
        </p:txBody>
      </p:sp>
    </p:spTree>
    <p:extLst>
      <p:ext uri="{BB962C8B-B14F-4D97-AF65-F5344CB8AC3E}">
        <p14:creationId xmlns:p14="http://schemas.microsoft.com/office/powerpoint/2010/main" val="417134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115 CuadroTexto"/>
          <p:cNvSpPr txBox="1"/>
          <p:nvPr/>
        </p:nvSpPr>
        <p:spPr>
          <a:xfrm>
            <a:off x="611560" y="5668604"/>
            <a:ext cx="232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Consulta puntual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8" name="120 CuadroTexto"/>
          <p:cNvSpPr txBox="1"/>
          <p:nvPr/>
        </p:nvSpPr>
        <p:spPr>
          <a:xfrm>
            <a:off x="2284203" y="5596596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Comparativo del Status Quo con el Escenario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9" name="123 CuadroTexto"/>
          <p:cNvSpPr txBox="1"/>
          <p:nvPr/>
        </p:nvSpPr>
        <p:spPr>
          <a:xfrm>
            <a:off x="2023662" y="1441743"/>
            <a:ext cx="5178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4</a:t>
            </a:r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Coeficientes Sectoriales MIP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10" name="159 CuadroTexto"/>
          <p:cNvSpPr txBox="1"/>
          <p:nvPr/>
        </p:nvSpPr>
        <p:spPr>
          <a:xfrm>
            <a:off x="4804483" y="5695026"/>
            <a:ext cx="2520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i="1" dirty="0" smtClean="0">
                <a:solidFill>
                  <a:schemeClr val="bg1"/>
                </a:solidFill>
              </a:rPr>
              <a:t>Rankings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11" name="121 Rectángulo"/>
          <p:cNvSpPr/>
          <p:nvPr/>
        </p:nvSpPr>
        <p:spPr>
          <a:xfrm>
            <a:off x="3491880" y="2276873"/>
            <a:ext cx="763201" cy="1996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smtClean="0"/>
              <a:t>phi</a:t>
            </a:r>
            <a:endParaRPr lang="es-ES" sz="1200" b="1" dirty="0"/>
          </a:p>
        </p:txBody>
      </p:sp>
      <p:sp>
        <p:nvSpPr>
          <p:cNvPr id="12" name="122 Rectángulo"/>
          <p:cNvSpPr/>
          <p:nvPr/>
        </p:nvSpPr>
        <p:spPr>
          <a:xfrm>
            <a:off x="4360662" y="2276873"/>
            <a:ext cx="763201" cy="199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smtClean="0"/>
              <a:t>theta</a:t>
            </a:r>
            <a:endParaRPr lang="es-ES" sz="1200" b="1" dirty="0"/>
          </a:p>
        </p:txBody>
      </p:sp>
      <p:sp>
        <p:nvSpPr>
          <p:cNvPr id="13" name="124 Rectángulo"/>
          <p:cNvSpPr/>
          <p:nvPr/>
        </p:nvSpPr>
        <p:spPr>
          <a:xfrm>
            <a:off x="5198096" y="2276872"/>
            <a:ext cx="2211897" cy="200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smtClean="0"/>
              <a:t>Clasificación </a:t>
            </a:r>
            <a:r>
              <a:rPr lang="es-MX" sz="1200" b="1" dirty="0" err="1" smtClean="0"/>
              <a:t>Rasmussen</a:t>
            </a:r>
            <a:endParaRPr lang="es-ES" sz="1200" b="1" dirty="0"/>
          </a:p>
        </p:txBody>
      </p:sp>
      <p:sp>
        <p:nvSpPr>
          <p:cNvPr id="14" name="126 Rectángulo"/>
          <p:cNvSpPr/>
          <p:nvPr/>
        </p:nvSpPr>
        <p:spPr>
          <a:xfrm>
            <a:off x="1763688" y="2276873"/>
            <a:ext cx="763201" cy="199627"/>
          </a:xfrm>
          <a:prstGeom prst="rect">
            <a:avLst/>
          </a:prstGeom>
          <a:solidFill>
            <a:srgbClr val="7CB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err="1" smtClean="0"/>
              <a:t>blr</a:t>
            </a:r>
            <a:endParaRPr lang="es-ES" sz="1200" b="1" dirty="0"/>
          </a:p>
        </p:txBody>
      </p:sp>
      <p:sp>
        <p:nvSpPr>
          <p:cNvPr id="15" name="127 Rectángulo"/>
          <p:cNvSpPr/>
          <p:nvPr/>
        </p:nvSpPr>
        <p:spPr>
          <a:xfrm>
            <a:off x="2627784" y="2276873"/>
            <a:ext cx="763201" cy="199627"/>
          </a:xfrm>
          <a:prstGeom prst="rect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 err="1" smtClean="0"/>
              <a:t>flr</a:t>
            </a:r>
            <a:endParaRPr lang="es-ES" sz="1200" b="1" dirty="0"/>
          </a:p>
        </p:txBody>
      </p:sp>
      <p:sp>
        <p:nvSpPr>
          <p:cNvPr id="16" name="128 CuadroTexto"/>
          <p:cNvSpPr txBox="1"/>
          <p:nvPr/>
        </p:nvSpPr>
        <p:spPr>
          <a:xfrm>
            <a:off x="1516190" y="2557548"/>
            <a:ext cx="8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smtClean="0"/>
              <a:t>Arrastre</a:t>
            </a:r>
          </a:p>
        </p:txBody>
      </p:sp>
      <p:sp>
        <p:nvSpPr>
          <p:cNvPr id="17" name="129 CuadroTexto"/>
          <p:cNvSpPr txBox="1"/>
          <p:nvPr/>
        </p:nvSpPr>
        <p:spPr>
          <a:xfrm>
            <a:off x="2343654" y="2720728"/>
            <a:ext cx="1514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smtClean="0"/>
              <a:t>Abastecimiento</a:t>
            </a:r>
          </a:p>
        </p:txBody>
      </p:sp>
      <p:sp>
        <p:nvSpPr>
          <p:cNvPr id="18" name="130 CuadroTexto"/>
          <p:cNvSpPr txBox="1"/>
          <p:nvPr/>
        </p:nvSpPr>
        <p:spPr>
          <a:xfrm>
            <a:off x="3225404" y="2963174"/>
            <a:ext cx="2664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smtClean="0"/>
              <a:t>Unidad del efecto de arrastre</a:t>
            </a:r>
          </a:p>
        </p:txBody>
      </p:sp>
      <p:sp>
        <p:nvSpPr>
          <p:cNvPr id="19" name="131 CuadroTexto"/>
          <p:cNvSpPr txBox="1"/>
          <p:nvPr/>
        </p:nvSpPr>
        <p:spPr>
          <a:xfrm>
            <a:off x="4108478" y="3251206"/>
            <a:ext cx="3347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smtClean="0"/>
              <a:t>Unidad del efecto de abastecimiento </a:t>
            </a:r>
            <a:endParaRPr lang="es-ES" sz="1600" b="1" dirty="0"/>
          </a:p>
        </p:txBody>
      </p:sp>
      <p:sp>
        <p:nvSpPr>
          <p:cNvPr id="20" name="133 CuadroTexto"/>
          <p:cNvSpPr txBox="1"/>
          <p:nvPr/>
        </p:nvSpPr>
        <p:spPr>
          <a:xfrm>
            <a:off x="6028619" y="5596596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Comparativo con los niveles Nacionales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21" name="134 CuadroTexto"/>
          <p:cNvSpPr txBox="1"/>
          <p:nvPr/>
        </p:nvSpPr>
        <p:spPr>
          <a:xfrm>
            <a:off x="4981726" y="3539238"/>
            <a:ext cx="343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 smtClean="0"/>
              <a:t>Clave, Impulsor, Base o Independiente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90493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52468" y="1706645"/>
            <a:ext cx="3727706" cy="1614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" name="4 CuadroTexto"/>
          <p:cNvSpPr txBox="1"/>
          <p:nvPr/>
        </p:nvSpPr>
        <p:spPr>
          <a:xfrm>
            <a:off x="485678" y="1116210"/>
            <a:ext cx="379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  <a:endParaRPr lang="es-ES" sz="28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6 Rectángulo"/>
          <p:cNvSpPr/>
          <p:nvPr/>
        </p:nvSpPr>
        <p:spPr>
          <a:xfrm>
            <a:off x="557074" y="1911468"/>
            <a:ext cx="3738668" cy="55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tabLst>
                <a:tab pos="7170738" algn="l"/>
              </a:tabLst>
            </a:pPr>
            <a:endParaRPr lang="es-ES" sz="2400" b="1" i="1" dirty="0">
              <a:solidFill>
                <a:schemeClr val="bg1"/>
              </a:solidFill>
            </a:endParaRPr>
          </a:p>
        </p:txBody>
      </p:sp>
      <p:sp>
        <p:nvSpPr>
          <p:cNvPr id="7" name="7 Rectángulo"/>
          <p:cNvSpPr/>
          <p:nvPr/>
        </p:nvSpPr>
        <p:spPr>
          <a:xfrm>
            <a:off x="557074" y="1996462"/>
            <a:ext cx="37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7170738" algn="l"/>
              </a:tabLst>
            </a:pPr>
            <a:r>
              <a:rPr lang="es-MX" sz="1600" b="1" dirty="0" smtClean="0"/>
              <a:t>INTRODUCCIÓN</a:t>
            </a:r>
            <a:endParaRPr lang="es-ES" sz="1600" b="1" i="1" dirty="0"/>
          </a:p>
        </p:txBody>
      </p:sp>
      <p:sp>
        <p:nvSpPr>
          <p:cNvPr id="8" name="10 Rectángulo"/>
          <p:cNvSpPr/>
          <p:nvPr/>
        </p:nvSpPr>
        <p:spPr>
          <a:xfrm>
            <a:off x="556235" y="2517352"/>
            <a:ext cx="3723939" cy="1614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9" name="11 Rectángulo"/>
          <p:cNvSpPr/>
          <p:nvPr/>
        </p:nvSpPr>
        <p:spPr>
          <a:xfrm>
            <a:off x="556235" y="2722175"/>
            <a:ext cx="3723939" cy="55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tabLst>
                <a:tab pos="7170738" algn="l"/>
              </a:tabLst>
            </a:pPr>
            <a:endParaRPr lang="es-ES" sz="2400" b="1" i="1" dirty="0">
              <a:solidFill>
                <a:schemeClr val="bg1"/>
              </a:solidFill>
            </a:endParaRPr>
          </a:p>
        </p:txBody>
      </p:sp>
      <p:sp>
        <p:nvSpPr>
          <p:cNvPr id="10" name="14 Rectángulo"/>
          <p:cNvSpPr/>
          <p:nvPr/>
        </p:nvSpPr>
        <p:spPr>
          <a:xfrm>
            <a:off x="557074" y="2810690"/>
            <a:ext cx="3805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 smtClean="0"/>
              <a:t>METODOLOGÍA</a:t>
            </a:r>
            <a:endParaRPr lang="es-MX" sz="1600" b="1" i="0" dirty="0"/>
          </a:p>
        </p:txBody>
      </p:sp>
      <p:sp>
        <p:nvSpPr>
          <p:cNvPr id="11" name="16 Rectángulo"/>
          <p:cNvSpPr/>
          <p:nvPr/>
        </p:nvSpPr>
        <p:spPr>
          <a:xfrm>
            <a:off x="548897" y="3330648"/>
            <a:ext cx="3743274" cy="1614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2" name="17 Rectángulo"/>
          <p:cNvSpPr/>
          <p:nvPr/>
        </p:nvSpPr>
        <p:spPr>
          <a:xfrm>
            <a:off x="548897" y="3535471"/>
            <a:ext cx="3743274" cy="55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tabLst>
                <a:tab pos="7170738" algn="l"/>
              </a:tabLst>
            </a:pPr>
            <a:endParaRPr lang="es-ES" sz="2400" b="1" i="1" dirty="0">
              <a:solidFill>
                <a:schemeClr val="bg1"/>
              </a:solidFill>
            </a:endParaRPr>
          </a:p>
        </p:txBody>
      </p:sp>
      <p:sp>
        <p:nvSpPr>
          <p:cNvPr id="13" name="20 Rectángulo"/>
          <p:cNvSpPr/>
          <p:nvPr/>
        </p:nvSpPr>
        <p:spPr>
          <a:xfrm>
            <a:off x="557074" y="3652114"/>
            <a:ext cx="37982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 smtClean="0"/>
              <a:t>VALIDACIÓN</a:t>
            </a:r>
          </a:p>
        </p:txBody>
      </p:sp>
      <p:pic>
        <p:nvPicPr>
          <p:cNvPr id="14" name="3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6" r="4224"/>
          <a:stretch/>
        </p:blipFill>
        <p:spPr>
          <a:xfrm>
            <a:off x="4803648" y="2334296"/>
            <a:ext cx="3935956" cy="251388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57 Rectángulo"/>
          <p:cNvSpPr/>
          <p:nvPr/>
        </p:nvSpPr>
        <p:spPr>
          <a:xfrm>
            <a:off x="557075" y="4154150"/>
            <a:ext cx="3743274" cy="1614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6" name="58 Rectángulo"/>
          <p:cNvSpPr/>
          <p:nvPr/>
        </p:nvSpPr>
        <p:spPr>
          <a:xfrm>
            <a:off x="557075" y="4358973"/>
            <a:ext cx="3743274" cy="55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tabLst>
                <a:tab pos="7170738" algn="l"/>
              </a:tabLst>
            </a:pPr>
            <a:endParaRPr lang="es-ES" sz="2400" b="1" i="1" dirty="0">
              <a:solidFill>
                <a:schemeClr val="bg1"/>
              </a:solidFill>
            </a:endParaRPr>
          </a:p>
        </p:txBody>
      </p:sp>
      <p:sp>
        <p:nvSpPr>
          <p:cNvPr id="17" name="61 Rectángulo"/>
          <p:cNvSpPr/>
          <p:nvPr/>
        </p:nvSpPr>
        <p:spPr>
          <a:xfrm>
            <a:off x="569911" y="4447488"/>
            <a:ext cx="37424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/>
              <a:t>COMPONENTES </a:t>
            </a:r>
            <a:r>
              <a:rPr lang="es-MX" sz="1600" b="1" dirty="0" smtClean="0"/>
              <a:t>DE LA PLATAFORMA</a:t>
            </a:r>
            <a:endParaRPr lang="es-MX" sz="1600" b="1" dirty="0"/>
          </a:p>
        </p:txBody>
      </p:sp>
      <p:sp>
        <p:nvSpPr>
          <p:cNvPr id="18" name="63 Rectángulo"/>
          <p:cNvSpPr/>
          <p:nvPr/>
        </p:nvSpPr>
        <p:spPr>
          <a:xfrm>
            <a:off x="549737" y="4967446"/>
            <a:ext cx="3743274" cy="1614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19" name="64 Rectángulo"/>
          <p:cNvSpPr/>
          <p:nvPr/>
        </p:nvSpPr>
        <p:spPr>
          <a:xfrm>
            <a:off x="549737" y="5172269"/>
            <a:ext cx="3743274" cy="55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tabLst>
                <a:tab pos="7170738" algn="l"/>
              </a:tabLst>
            </a:pPr>
            <a:endParaRPr lang="es-ES" sz="2400" b="1" i="1" dirty="0">
              <a:solidFill>
                <a:schemeClr val="bg1"/>
              </a:solidFill>
            </a:endParaRPr>
          </a:p>
        </p:txBody>
      </p:sp>
      <p:sp>
        <p:nvSpPr>
          <p:cNvPr id="20" name="67 Rectángulo"/>
          <p:cNvSpPr/>
          <p:nvPr/>
        </p:nvSpPr>
        <p:spPr>
          <a:xfrm>
            <a:off x="569912" y="5266544"/>
            <a:ext cx="3723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 smtClean="0"/>
              <a:t>ANÁLISIS DEMOGRÁFICO</a:t>
            </a:r>
          </a:p>
        </p:txBody>
      </p:sp>
      <p:pic>
        <p:nvPicPr>
          <p:cNvPr id="21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62302" y="58291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7" descr="brownian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3022" y="5182339"/>
            <a:ext cx="1718559" cy="129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362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23 CuadroTexto"/>
          <p:cNvSpPr txBox="1"/>
          <p:nvPr/>
        </p:nvSpPr>
        <p:spPr>
          <a:xfrm>
            <a:off x="2788014" y="896501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5)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Análisis estocástico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grpSp>
        <p:nvGrpSpPr>
          <p:cNvPr id="7" name="3 Grupo"/>
          <p:cNvGrpSpPr/>
          <p:nvPr/>
        </p:nvGrpSpPr>
        <p:grpSpPr>
          <a:xfrm>
            <a:off x="1633600" y="2685359"/>
            <a:ext cx="6069527" cy="2062131"/>
            <a:chOff x="1633600" y="2276872"/>
            <a:chExt cx="5625159" cy="1823760"/>
          </a:xfrm>
        </p:grpSpPr>
        <p:pic>
          <p:nvPicPr>
            <p:cNvPr id="8" name="Picture 2" descr="Gráfic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281" y="2276872"/>
              <a:ext cx="1823760" cy="1823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148.234.194.41/GTO_MPDE/fomix/fomix_analisis/results/guanajuato/4_4_gr_19_clasif_nube_Servicios%20financiero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600" y="2276872"/>
              <a:ext cx="1823760" cy="1823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Gráfic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4999" y="2276872"/>
              <a:ext cx="1823760" cy="1823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2290654" y="1749860"/>
            <a:ext cx="4739656" cy="935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0" dirty="0" smtClean="0">
                <a:solidFill>
                  <a:schemeClr val="tx1"/>
                </a:solidFill>
              </a:rPr>
              <a:t>¿Cuál es la  probabilidad de que un sector “caiga” en una clasificación distinta bajo el escenario de interés?</a:t>
            </a:r>
            <a:endParaRPr lang="es-MX" sz="1600" b="0" dirty="0">
              <a:solidFill>
                <a:schemeClr val="tx1"/>
              </a:solidFill>
            </a:endParaRPr>
          </a:p>
        </p:txBody>
      </p:sp>
      <p:sp>
        <p:nvSpPr>
          <p:cNvPr id="12" name="115 CuadroTexto"/>
          <p:cNvSpPr txBox="1"/>
          <p:nvPr/>
        </p:nvSpPr>
        <p:spPr>
          <a:xfrm>
            <a:off x="1472021" y="5580379"/>
            <a:ext cx="23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i="1" dirty="0" smtClean="0">
                <a:solidFill>
                  <a:schemeClr val="bg1"/>
                </a:solidFill>
              </a:rPr>
              <a:t>Intervalo del 95% de Confianza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13" name="133 CuadroTexto"/>
          <p:cNvSpPr txBox="1"/>
          <p:nvPr/>
        </p:nvSpPr>
        <p:spPr>
          <a:xfrm>
            <a:off x="4660482" y="5602662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Múltiples iteraciones para evaluar la probabilidad de la clasificación del  sector</a:t>
            </a:r>
            <a:endParaRPr lang="es-ES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23 CuadroTexto"/>
          <p:cNvSpPr txBox="1"/>
          <p:nvPr/>
        </p:nvSpPr>
        <p:spPr>
          <a:xfrm>
            <a:off x="2829986" y="1035790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6</a:t>
            </a:r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Boletas Sectoriales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7" name="2 Rectángulo"/>
          <p:cNvSpPr/>
          <p:nvPr/>
        </p:nvSpPr>
        <p:spPr>
          <a:xfrm>
            <a:off x="1187624" y="2060847"/>
            <a:ext cx="6984776" cy="2664296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>
              <a:solidFill>
                <a:schemeClr val="tx1"/>
              </a:solidFill>
            </a:endParaRPr>
          </a:p>
        </p:txBody>
      </p:sp>
      <p:sp>
        <p:nvSpPr>
          <p:cNvPr id="8" name="117 Rectángulo"/>
          <p:cNvSpPr/>
          <p:nvPr/>
        </p:nvSpPr>
        <p:spPr>
          <a:xfrm>
            <a:off x="1187624" y="2060847"/>
            <a:ext cx="1673499" cy="504056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100" b="1" dirty="0" smtClean="0">
                <a:solidFill>
                  <a:schemeClr val="tx1"/>
                </a:solidFill>
              </a:rPr>
              <a:t>Nombre: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9" name="118 Rectángulo"/>
          <p:cNvSpPr/>
          <p:nvPr/>
        </p:nvSpPr>
        <p:spPr>
          <a:xfrm>
            <a:off x="2861123" y="2060847"/>
            <a:ext cx="1664259" cy="504056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100" b="1" dirty="0" smtClean="0">
                <a:solidFill>
                  <a:schemeClr val="tx1"/>
                </a:solidFill>
              </a:rPr>
              <a:t>Clasificación SCIAN: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10" name="125 Rectángulo"/>
          <p:cNvSpPr/>
          <p:nvPr/>
        </p:nvSpPr>
        <p:spPr>
          <a:xfrm>
            <a:off x="4525382" y="2060847"/>
            <a:ext cx="1664259" cy="504056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100" b="1" dirty="0" smtClean="0">
                <a:solidFill>
                  <a:schemeClr val="tx1"/>
                </a:solidFill>
              </a:rPr>
              <a:t>Clasificación SCIAN: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11" name="132 Rectángulo"/>
          <p:cNvSpPr/>
          <p:nvPr/>
        </p:nvSpPr>
        <p:spPr>
          <a:xfrm>
            <a:off x="6189641" y="2060847"/>
            <a:ext cx="1982759" cy="504056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100" b="1" dirty="0" smtClean="0">
                <a:solidFill>
                  <a:schemeClr val="tx1"/>
                </a:solidFill>
              </a:rPr>
              <a:t>Subsectores incluidos en el SCIAN: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12" name="135 Rectángulo"/>
          <p:cNvSpPr/>
          <p:nvPr/>
        </p:nvSpPr>
        <p:spPr>
          <a:xfrm>
            <a:off x="1187624" y="2564903"/>
            <a:ext cx="3337758" cy="2160240"/>
          </a:xfrm>
          <a:prstGeom prst="rect">
            <a:avLst/>
          </a:prstGeom>
          <a:solidFill>
            <a:schemeClr val="tx2">
              <a:lumMod val="20000"/>
              <a:lumOff val="80000"/>
              <a:alpha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100" b="1" dirty="0" smtClean="0">
                <a:solidFill>
                  <a:schemeClr val="tx1"/>
                </a:solidFill>
              </a:rPr>
              <a:t>Resumen estadístico del PIB Sectorial: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13" name="136 Rectángulo"/>
          <p:cNvSpPr/>
          <p:nvPr/>
        </p:nvSpPr>
        <p:spPr>
          <a:xfrm>
            <a:off x="4525382" y="2564904"/>
            <a:ext cx="3647018" cy="2160240"/>
          </a:xfrm>
          <a:prstGeom prst="rect">
            <a:avLst/>
          </a:prstGeom>
          <a:solidFill>
            <a:schemeClr val="accent2">
              <a:lumMod val="20000"/>
              <a:lumOff val="80000"/>
              <a:alpha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100" b="1" dirty="0" smtClean="0">
                <a:solidFill>
                  <a:schemeClr val="tx1"/>
                </a:solidFill>
              </a:rPr>
              <a:t>Resumen estadístico de los Coeficientes sectoriales: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14" name="137 Rectángulo"/>
          <p:cNvSpPr/>
          <p:nvPr/>
        </p:nvSpPr>
        <p:spPr>
          <a:xfrm>
            <a:off x="1238536" y="2852935"/>
            <a:ext cx="3233737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Media, mediana, Max., Min, etc.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15" name="138 Rectángulo"/>
          <p:cNvSpPr/>
          <p:nvPr/>
        </p:nvSpPr>
        <p:spPr>
          <a:xfrm>
            <a:off x="1238536" y="3160443"/>
            <a:ext cx="3233737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PIB año base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16" name="139 Rectángulo"/>
          <p:cNvSpPr/>
          <p:nvPr/>
        </p:nvSpPr>
        <p:spPr>
          <a:xfrm>
            <a:off x="1239491" y="3466243"/>
            <a:ext cx="3233737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PIB final de periodo de análisis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17" name="140 Rectángulo"/>
          <p:cNvSpPr/>
          <p:nvPr/>
        </p:nvSpPr>
        <p:spPr>
          <a:xfrm>
            <a:off x="1238535" y="3776670"/>
            <a:ext cx="3233737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Clasificación </a:t>
            </a:r>
            <a:r>
              <a:rPr lang="es-MX" sz="1050" i="1" dirty="0" err="1" smtClean="0">
                <a:solidFill>
                  <a:schemeClr val="tx1"/>
                </a:solidFill>
              </a:rPr>
              <a:t>Rasmussen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18" name="141 Rectángulo"/>
          <p:cNvSpPr/>
          <p:nvPr/>
        </p:nvSpPr>
        <p:spPr>
          <a:xfrm>
            <a:off x="1239491" y="4094179"/>
            <a:ext cx="3233737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% PIB Sectorial Estatal - Nacional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19" name="142 Rectángulo"/>
          <p:cNvSpPr/>
          <p:nvPr/>
        </p:nvSpPr>
        <p:spPr>
          <a:xfrm>
            <a:off x="1238535" y="4404606"/>
            <a:ext cx="3233737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Tasa de crecimiento en el periodo de análisis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20" name="143 Rectángulo"/>
          <p:cNvSpPr/>
          <p:nvPr/>
        </p:nvSpPr>
        <p:spPr>
          <a:xfrm>
            <a:off x="4653249" y="2852934"/>
            <a:ext cx="3406139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Coeficiente de arrastre (</a:t>
            </a:r>
            <a:r>
              <a:rPr lang="es-MX" sz="1050" i="1" dirty="0" err="1" smtClean="0">
                <a:solidFill>
                  <a:schemeClr val="tx1"/>
                </a:solidFill>
              </a:rPr>
              <a:t>Blr</a:t>
            </a:r>
            <a:r>
              <a:rPr lang="es-MX" sz="1050" i="1" dirty="0" smtClean="0">
                <a:solidFill>
                  <a:schemeClr val="tx1"/>
                </a:solidFill>
              </a:rPr>
              <a:t>)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21" name="144 Rectángulo"/>
          <p:cNvSpPr/>
          <p:nvPr/>
        </p:nvSpPr>
        <p:spPr>
          <a:xfrm>
            <a:off x="4653249" y="3160442"/>
            <a:ext cx="3406139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Coeficiente de abastecimiento (</a:t>
            </a:r>
            <a:r>
              <a:rPr lang="es-MX" sz="1050" i="1" dirty="0" err="1" smtClean="0">
                <a:solidFill>
                  <a:schemeClr val="tx1"/>
                </a:solidFill>
              </a:rPr>
              <a:t>Flr</a:t>
            </a:r>
            <a:r>
              <a:rPr lang="es-MX" sz="1050" i="1" dirty="0" smtClean="0">
                <a:solidFill>
                  <a:schemeClr val="tx1"/>
                </a:solidFill>
              </a:rPr>
              <a:t>)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22" name="145 Rectángulo"/>
          <p:cNvSpPr/>
          <p:nvPr/>
        </p:nvSpPr>
        <p:spPr>
          <a:xfrm>
            <a:off x="4654204" y="3466242"/>
            <a:ext cx="3406139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Ranking </a:t>
            </a:r>
            <a:r>
              <a:rPr lang="es-MX" sz="1050" i="1" dirty="0" err="1" smtClean="0">
                <a:solidFill>
                  <a:schemeClr val="tx1"/>
                </a:solidFill>
              </a:rPr>
              <a:t>Blr</a:t>
            </a:r>
            <a:r>
              <a:rPr lang="es-MX" sz="1050" i="1" dirty="0" smtClean="0">
                <a:solidFill>
                  <a:schemeClr val="tx1"/>
                </a:solidFill>
              </a:rPr>
              <a:t> / </a:t>
            </a:r>
            <a:r>
              <a:rPr lang="es-MX" sz="1050" i="1" dirty="0" err="1" smtClean="0">
                <a:solidFill>
                  <a:schemeClr val="tx1"/>
                </a:solidFill>
              </a:rPr>
              <a:t>Flr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23" name="146 Rectángulo"/>
          <p:cNvSpPr/>
          <p:nvPr/>
        </p:nvSpPr>
        <p:spPr>
          <a:xfrm>
            <a:off x="4653248" y="3776669"/>
            <a:ext cx="3406139" cy="237501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050" i="1" dirty="0" smtClean="0">
                <a:solidFill>
                  <a:schemeClr val="tx1"/>
                </a:solidFill>
              </a:rPr>
              <a:t>Clasificación </a:t>
            </a:r>
            <a:r>
              <a:rPr lang="es-MX" sz="1050" i="1" dirty="0" err="1" smtClean="0">
                <a:solidFill>
                  <a:schemeClr val="tx1"/>
                </a:solidFill>
              </a:rPr>
              <a:t>Rasmussen</a:t>
            </a:r>
            <a:endParaRPr lang="es-ES" sz="1050" i="1" dirty="0">
              <a:solidFill>
                <a:schemeClr val="tx1"/>
              </a:solidFill>
            </a:endParaRPr>
          </a:p>
        </p:txBody>
      </p:sp>
      <p:sp>
        <p:nvSpPr>
          <p:cNvPr id="24" name="115 CuadroTexto"/>
          <p:cNvSpPr txBox="1"/>
          <p:nvPr/>
        </p:nvSpPr>
        <p:spPr>
          <a:xfrm>
            <a:off x="2013274" y="5576714"/>
            <a:ext cx="23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i="1" dirty="0" smtClean="0">
                <a:solidFill>
                  <a:schemeClr val="bg1"/>
                </a:solidFill>
              </a:rPr>
              <a:t>Consulta puntual y detallada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25" name="159 CuadroTexto"/>
          <p:cNvSpPr txBox="1"/>
          <p:nvPr/>
        </p:nvSpPr>
        <p:spPr>
          <a:xfrm>
            <a:off x="4605562" y="5478284"/>
            <a:ext cx="271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i="1" dirty="0" smtClean="0">
                <a:solidFill>
                  <a:schemeClr val="bg1"/>
                </a:solidFill>
              </a:rPr>
              <a:t>Resumen de toda la información disponible y relevante para el sector</a:t>
            </a:r>
            <a:endParaRPr lang="es-ES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8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7 Pentágono"/>
          <p:cNvSpPr/>
          <p:nvPr/>
        </p:nvSpPr>
        <p:spPr>
          <a:xfrm>
            <a:off x="4335502" y="1973955"/>
            <a:ext cx="4412961" cy="2246460"/>
          </a:xfrm>
          <a:prstGeom prst="homePlate">
            <a:avLst>
              <a:gd name="adj" fmla="val 1303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56 Pentágono"/>
          <p:cNvSpPr/>
          <p:nvPr/>
        </p:nvSpPr>
        <p:spPr>
          <a:xfrm>
            <a:off x="2199208" y="1973955"/>
            <a:ext cx="2444800" cy="2246460"/>
          </a:xfrm>
          <a:prstGeom prst="homePlate">
            <a:avLst>
              <a:gd name="adj" fmla="val 1303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123 CuadroTexto"/>
          <p:cNvSpPr txBox="1"/>
          <p:nvPr/>
        </p:nvSpPr>
        <p:spPr>
          <a:xfrm>
            <a:off x="2611574" y="891216"/>
            <a:ext cx="323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7</a:t>
            </a:r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Cuentas Satélite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9" name="20 Forma"/>
          <p:cNvSpPr/>
          <p:nvPr/>
        </p:nvSpPr>
        <p:spPr>
          <a:xfrm rot="20823428">
            <a:off x="2944017" y="2667052"/>
            <a:ext cx="506127" cy="505644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orma 6"/>
          <p:cNvSpPr/>
          <p:nvPr/>
        </p:nvSpPr>
        <p:spPr>
          <a:xfrm rot="20823428">
            <a:off x="3069678" y="2800541"/>
            <a:ext cx="251288" cy="249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500" b="1" kern="1200" dirty="0" smtClean="0"/>
              <a:t>Sector 2</a:t>
            </a:r>
            <a:endParaRPr lang="es-ES" sz="500" b="1" kern="1200" dirty="0"/>
          </a:p>
        </p:txBody>
      </p:sp>
      <p:sp>
        <p:nvSpPr>
          <p:cNvPr id="11" name="22 Forma"/>
          <p:cNvSpPr/>
          <p:nvPr/>
        </p:nvSpPr>
        <p:spPr>
          <a:xfrm rot="20700000">
            <a:off x="3510690" y="2155090"/>
            <a:ext cx="644399" cy="644863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orma 8"/>
          <p:cNvSpPr/>
          <p:nvPr/>
        </p:nvSpPr>
        <p:spPr>
          <a:xfrm>
            <a:off x="3644184" y="2321501"/>
            <a:ext cx="361728" cy="3619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800" b="1" kern="1200" dirty="0" smtClean="0"/>
              <a:t>Sector</a:t>
            </a:r>
            <a:r>
              <a:rPr lang="es-ES" sz="700" b="1" kern="1200" dirty="0" smtClean="0"/>
              <a:t> 1</a:t>
            </a:r>
            <a:endParaRPr lang="es-ES" sz="700" b="1" kern="1200" dirty="0"/>
          </a:p>
        </p:txBody>
      </p:sp>
      <p:sp>
        <p:nvSpPr>
          <p:cNvPr id="13" name="24 Forma"/>
          <p:cNvSpPr/>
          <p:nvPr/>
        </p:nvSpPr>
        <p:spPr>
          <a:xfrm rot="20823428">
            <a:off x="2797757" y="2542164"/>
            <a:ext cx="660602" cy="735302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5607709"/>
              <a:gd name="adj5" fmla="val 752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25 Flecha circular"/>
          <p:cNvSpPr/>
          <p:nvPr/>
        </p:nvSpPr>
        <p:spPr>
          <a:xfrm rot="1100437">
            <a:off x="3322701" y="1945338"/>
            <a:ext cx="906787" cy="966290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9537262"/>
              <a:gd name="adj5" fmla="val 6981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26 Forma"/>
          <p:cNvSpPr/>
          <p:nvPr/>
        </p:nvSpPr>
        <p:spPr>
          <a:xfrm rot="19331363">
            <a:off x="2806438" y="3283239"/>
            <a:ext cx="781286" cy="779523"/>
          </a:xfrm>
          <a:prstGeom prst="gear6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orma 6"/>
          <p:cNvSpPr/>
          <p:nvPr/>
        </p:nvSpPr>
        <p:spPr>
          <a:xfrm rot="19331363">
            <a:off x="2960295" y="3509631"/>
            <a:ext cx="482375" cy="3846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900" b="1" kern="1200" dirty="0" smtClean="0"/>
              <a:t>Sector 3</a:t>
            </a:r>
            <a:endParaRPr lang="es-ES" sz="900" b="1" kern="1200" dirty="0"/>
          </a:p>
        </p:txBody>
      </p:sp>
      <p:sp>
        <p:nvSpPr>
          <p:cNvPr id="17" name="28 Forma"/>
          <p:cNvSpPr/>
          <p:nvPr/>
        </p:nvSpPr>
        <p:spPr>
          <a:xfrm rot="18900192">
            <a:off x="2662492" y="3194928"/>
            <a:ext cx="999071" cy="1108400"/>
          </a:xfrm>
          <a:prstGeom prst="leftCircularArrow">
            <a:avLst>
              <a:gd name="adj1" fmla="val 4807"/>
              <a:gd name="adj2" fmla="val 429999"/>
              <a:gd name="adj3" fmla="val 10483402"/>
              <a:gd name="adj4" fmla="val 14837806"/>
              <a:gd name="adj5" fmla="val 5566"/>
            </a:avLst>
          </a:pr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32 Forma"/>
          <p:cNvSpPr/>
          <p:nvPr/>
        </p:nvSpPr>
        <p:spPr>
          <a:xfrm rot="21046529">
            <a:off x="3363278" y="2741392"/>
            <a:ext cx="904322" cy="920130"/>
          </a:xfrm>
          <a:prstGeom prst="gear9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orma 4"/>
          <p:cNvSpPr/>
          <p:nvPr/>
        </p:nvSpPr>
        <p:spPr>
          <a:xfrm rot="21046529">
            <a:off x="3536681" y="2999665"/>
            <a:ext cx="577775" cy="4729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50" b="1" kern="1200" dirty="0" smtClean="0"/>
              <a:t>sector 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050" b="1" i="1" dirty="0"/>
              <a:t>i</a:t>
            </a:r>
            <a:endParaRPr lang="es-ES" sz="1050" b="1" i="1" kern="1200" dirty="0"/>
          </a:p>
        </p:txBody>
      </p:sp>
      <p:sp>
        <p:nvSpPr>
          <p:cNvPr id="20" name="34 Flecha circular"/>
          <p:cNvSpPr/>
          <p:nvPr/>
        </p:nvSpPr>
        <p:spPr>
          <a:xfrm rot="1515447">
            <a:off x="3278651" y="2619405"/>
            <a:ext cx="1157531" cy="1233486"/>
          </a:xfrm>
          <a:prstGeom prst="circularArrow">
            <a:avLst>
              <a:gd name="adj1" fmla="val 4687"/>
              <a:gd name="adj2" fmla="val 299029"/>
              <a:gd name="adj3" fmla="val 2513083"/>
              <a:gd name="adj4" fmla="val 16754937"/>
              <a:gd name="adj5" fmla="val 5469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35 Grupo"/>
          <p:cNvGrpSpPr/>
          <p:nvPr/>
        </p:nvGrpSpPr>
        <p:grpSpPr>
          <a:xfrm>
            <a:off x="4549049" y="2694034"/>
            <a:ext cx="3924136" cy="942806"/>
            <a:chOff x="2894541" y="5464388"/>
            <a:chExt cx="5280280" cy="1268630"/>
          </a:xfrm>
        </p:grpSpPr>
        <p:grpSp>
          <p:nvGrpSpPr>
            <p:cNvPr id="22" name="36 Grupo"/>
            <p:cNvGrpSpPr/>
            <p:nvPr/>
          </p:nvGrpSpPr>
          <p:grpSpPr>
            <a:xfrm>
              <a:off x="3186683" y="5464388"/>
              <a:ext cx="4988138" cy="1268630"/>
              <a:chOff x="2843808" y="4941168"/>
              <a:chExt cx="4988138" cy="1268630"/>
            </a:xfrm>
          </p:grpSpPr>
          <p:sp>
            <p:nvSpPr>
              <p:cNvPr id="24" name="Forma 6"/>
              <p:cNvSpPr/>
              <p:nvPr/>
            </p:nvSpPr>
            <p:spPr>
              <a:xfrm rot="20823428">
                <a:off x="2889987" y="5200281"/>
                <a:ext cx="338990" cy="3365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7940" tIns="27940" rIns="27940" bIns="27940" numCol="1" spcCol="1270" anchor="ctr" anchorCtr="0">
                <a:noAutofit/>
              </a:bodyPr>
              <a:lstStyle/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s-ES" sz="200" b="1" kern="1200" dirty="0" smtClean="0"/>
                  <a:t>Sector 2</a:t>
                </a:r>
                <a:endParaRPr lang="es-ES" sz="200" b="1" kern="1200" dirty="0"/>
              </a:p>
            </p:txBody>
          </p:sp>
          <p:sp>
            <p:nvSpPr>
              <p:cNvPr id="25" name="39 Rectángulo"/>
              <p:cNvSpPr/>
              <p:nvPr/>
            </p:nvSpPr>
            <p:spPr>
              <a:xfrm>
                <a:off x="3761841" y="5019492"/>
                <a:ext cx="1080120" cy="622012"/>
              </a:xfrm>
              <a:prstGeom prst="rect">
                <a:avLst/>
              </a:prstGeom>
              <a:solidFill>
                <a:srgbClr val="0999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40 Rectángulo"/>
              <p:cNvSpPr/>
              <p:nvPr/>
            </p:nvSpPr>
            <p:spPr>
              <a:xfrm>
                <a:off x="5247905" y="5019492"/>
                <a:ext cx="1080120" cy="622012"/>
              </a:xfrm>
              <a:prstGeom prst="rect">
                <a:avLst/>
              </a:prstGeom>
              <a:solidFill>
                <a:srgbClr val="0CD6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 b="1" dirty="0" smtClean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41 Rectángulo"/>
                  <p:cNvSpPr/>
                  <p:nvPr/>
                </p:nvSpPr>
                <p:spPr>
                  <a:xfrm>
                    <a:off x="3831878" y="5091499"/>
                    <a:ext cx="1005415" cy="5169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b="1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" b="1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ES" b="1" i="1" smtClean="0">
                                      <a:solidFill>
                                        <a:srgbClr val="CC0099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MX" b="1" i="1" smtClean="0">
                                  <a:solidFill>
                                    <a:srgbClr val="CC0099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42" name="41 Rectángulo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1878" y="5091499"/>
                    <a:ext cx="1005415" cy="516987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t="-1587"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42 Rectángulo"/>
                  <p:cNvSpPr/>
                  <p:nvPr/>
                </p:nvSpPr>
                <p:spPr>
                  <a:xfrm>
                    <a:off x="5340467" y="5091499"/>
                    <a:ext cx="1005415" cy="5169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b="1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ES" b="1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 smtClean="0">
                                          <a:solidFill>
                                            <a:srgbClr val="CC0099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MX" b="1" i="1" smtClean="0">
                                      <a:solidFill>
                                        <a:srgbClr val="CC0099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43" name="42 Rectángulo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0467" y="5091499"/>
                    <a:ext cx="1005415" cy="51698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t="-1587"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44 CuadroTexto"/>
              <p:cNvSpPr txBox="1"/>
              <p:nvPr/>
            </p:nvSpPr>
            <p:spPr>
              <a:xfrm>
                <a:off x="3660770" y="5630001"/>
                <a:ext cx="1274603" cy="579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100" b="1" i="1" dirty="0" smtClean="0"/>
                  <a:t>Participación del Sector 1</a:t>
                </a:r>
                <a:endParaRPr lang="es-ES" sz="1100" b="1" i="1" dirty="0"/>
              </a:p>
            </p:txBody>
          </p:sp>
          <p:sp>
            <p:nvSpPr>
              <p:cNvPr id="30" name="45 Rectángulo"/>
              <p:cNvSpPr/>
              <p:nvPr/>
            </p:nvSpPr>
            <p:spPr>
              <a:xfrm>
                <a:off x="6733970" y="5019491"/>
                <a:ext cx="1080120" cy="622012"/>
              </a:xfrm>
              <a:prstGeom prst="rect">
                <a:avLst/>
              </a:prstGeom>
              <a:solidFill>
                <a:srgbClr val="58F6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 b="1" dirty="0" smtClean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46 Rectángulo"/>
                  <p:cNvSpPr/>
                  <p:nvPr/>
                </p:nvSpPr>
                <p:spPr>
                  <a:xfrm>
                    <a:off x="6826531" y="5091497"/>
                    <a:ext cx="1005415" cy="5169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=""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b="1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" b="1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s-ES" b="1" i="1" smtClean="0">
                                      <a:solidFill>
                                        <a:srgbClr val="CC0099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MX" b="1" i="1" smtClean="0">
                                  <a:solidFill>
                                    <a:srgbClr val="CC0099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s-MX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47" name="46 Rectángulo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6531" y="5091497"/>
                    <a:ext cx="1005415" cy="51698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1587" b="-12698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48 CuadroTexto"/>
              <p:cNvSpPr txBox="1"/>
              <p:nvPr/>
            </p:nvSpPr>
            <p:spPr>
              <a:xfrm>
                <a:off x="6368038" y="506602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+</a:t>
                </a:r>
                <a:endParaRPr lang="es-ES" sz="2000" b="1" dirty="0"/>
              </a:p>
            </p:txBody>
          </p:sp>
          <p:sp>
            <p:nvSpPr>
              <p:cNvPr id="33" name="49 CuadroTexto"/>
              <p:cNvSpPr txBox="1"/>
              <p:nvPr/>
            </p:nvSpPr>
            <p:spPr>
              <a:xfrm>
                <a:off x="4855870" y="506602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+</a:t>
                </a:r>
                <a:endParaRPr lang="es-ES" sz="2000" b="1" dirty="0"/>
              </a:p>
            </p:txBody>
          </p:sp>
          <p:sp>
            <p:nvSpPr>
              <p:cNvPr id="34" name="50 CuadroTexto"/>
              <p:cNvSpPr txBox="1"/>
              <p:nvPr/>
            </p:nvSpPr>
            <p:spPr>
              <a:xfrm>
                <a:off x="3347864" y="506602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000" b="1" dirty="0"/>
                  <a:t>=</a:t>
                </a:r>
                <a:endParaRPr lang="es-ES" sz="2000" b="1" dirty="0"/>
              </a:p>
            </p:txBody>
          </p:sp>
          <p:sp>
            <p:nvSpPr>
              <p:cNvPr id="35" name="51 CuadroTexto"/>
              <p:cNvSpPr txBox="1"/>
              <p:nvPr/>
            </p:nvSpPr>
            <p:spPr>
              <a:xfrm>
                <a:off x="2843808" y="4941168"/>
                <a:ext cx="2984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600" b="1" dirty="0" smtClean="0"/>
                  <a:t>i</a:t>
                </a:r>
                <a:endParaRPr lang="es-ES" sz="3600" b="1" dirty="0"/>
              </a:p>
            </p:txBody>
          </p:sp>
        </p:grpSp>
        <p:sp>
          <p:nvSpPr>
            <p:cNvPr id="23" name="37 CuadroTexto"/>
            <p:cNvSpPr txBox="1"/>
            <p:nvPr/>
          </p:nvSpPr>
          <p:spPr>
            <a:xfrm>
              <a:off x="2894541" y="6145559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b="1" i="1" dirty="0" smtClean="0"/>
                <a:t>Indicador</a:t>
              </a:r>
              <a:endParaRPr lang="es-ES" sz="1100" b="1" i="1" dirty="0"/>
            </a:p>
          </p:txBody>
        </p:sp>
      </p:grpSp>
      <p:sp>
        <p:nvSpPr>
          <p:cNvPr id="36" name="52 CuadroTexto"/>
          <p:cNvSpPr txBox="1"/>
          <p:nvPr/>
        </p:nvSpPr>
        <p:spPr>
          <a:xfrm>
            <a:off x="6498500" y="3245564"/>
            <a:ext cx="947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i="1" dirty="0" smtClean="0"/>
              <a:t>Participación del Sector 2</a:t>
            </a:r>
            <a:endParaRPr lang="es-ES" sz="1100" b="1" i="1" dirty="0"/>
          </a:p>
        </p:txBody>
      </p:sp>
      <p:sp>
        <p:nvSpPr>
          <p:cNvPr id="37" name="53 CuadroTexto"/>
          <p:cNvSpPr txBox="1"/>
          <p:nvPr/>
        </p:nvSpPr>
        <p:spPr>
          <a:xfrm>
            <a:off x="7657204" y="3245564"/>
            <a:ext cx="947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i="1" dirty="0" smtClean="0"/>
              <a:t>Participación del Sector 3</a:t>
            </a:r>
            <a:endParaRPr lang="es-ES" sz="1100" b="1" i="1" dirty="0"/>
          </a:p>
        </p:txBody>
      </p:sp>
      <p:sp>
        <p:nvSpPr>
          <p:cNvPr id="38" name="4 CuadroTexto"/>
          <p:cNvSpPr txBox="1"/>
          <p:nvPr/>
        </p:nvSpPr>
        <p:spPr>
          <a:xfrm>
            <a:off x="517824" y="2479751"/>
            <a:ext cx="203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smtClean="0"/>
              <a:t>SECTOR AUTOMOTRIZ</a:t>
            </a:r>
            <a:endParaRPr lang="es-ES" b="1" dirty="0"/>
          </a:p>
        </p:txBody>
      </p:sp>
      <p:sp>
        <p:nvSpPr>
          <p:cNvPr id="39" name="54 CuadroTexto"/>
          <p:cNvSpPr txBox="1"/>
          <p:nvPr/>
        </p:nvSpPr>
        <p:spPr>
          <a:xfrm>
            <a:off x="511894" y="3054074"/>
            <a:ext cx="204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b="1" dirty="0" smtClean="0"/>
              <a:t>SECTOR TURISMO</a:t>
            </a:r>
            <a:endParaRPr lang="es-ES" b="1" dirty="0"/>
          </a:p>
        </p:txBody>
      </p:sp>
      <p:sp>
        <p:nvSpPr>
          <p:cNvPr id="40" name="115 CuadroTexto"/>
          <p:cNvSpPr txBox="1"/>
          <p:nvPr/>
        </p:nvSpPr>
        <p:spPr>
          <a:xfrm>
            <a:off x="519198" y="5606993"/>
            <a:ext cx="232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Consulta puntual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41" name="120 CuadroTexto"/>
          <p:cNvSpPr txBox="1"/>
          <p:nvPr/>
        </p:nvSpPr>
        <p:spPr>
          <a:xfrm>
            <a:off x="2191841" y="5605832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Comparativo del Status Quo con el Escenario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42" name="159 CuadroTexto"/>
          <p:cNvSpPr txBox="1"/>
          <p:nvPr/>
        </p:nvSpPr>
        <p:spPr>
          <a:xfrm>
            <a:off x="4712121" y="5605832"/>
            <a:ext cx="2520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i="1" dirty="0" smtClean="0">
                <a:solidFill>
                  <a:schemeClr val="bg1"/>
                </a:solidFill>
              </a:rPr>
              <a:t>Rankings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43" name="133 CuadroTexto"/>
          <p:cNvSpPr txBox="1"/>
          <p:nvPr/>
        </p:nvSpPr>
        <p:spPr>
          <a:xfrm>
            <a:off x="5936257" y="5605832"/>
            <a:ext cx="25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1200" b="1" dirty="0" smtClean="0">
                <a:solidFill>
                  <a:schemeClr val="bg1"/>
                </a:solidFill>
              </a:rPr>
              <a:t>Comparativo con los niveles Nacionales</a:t>
            </a:r>
            <a:endParaRPr lang="es-ES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5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123 CuadroTexto"/>
          <p:cNvSpPr txBox="1"/>
          <p:nvPr/>
        </p:nvSpPr>
        <p:spPr>
          <a:xfrm>
            <a:off x="2584745" y="872580"/>
            <a:ext cx="332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8)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Reloj Económico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28962" r="29430" b="32791"/>
          <a:stretch/>
        </p:blipFill>
        <p:spPr bwMode="auto">
          <a:xfrm>
            <a:off x="289185" y="1938102"/>
            <a:ext cx="396043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58 CuadroTexto"/>
          <p:cNvSpPr txBox="1"/>
          <p:nvPr/>
        </p:nvSpPr>
        <p:spPr>
          <a:xfrm>
            <a:off x="4517168" y="2002849"/>
            <a:ext cx="45193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Desaceleración: </a:t>
            </a:r>
            <a:r>
              <a:rPr lang="es-ES" sz="1400" dirty="0"/>
              <a:t>cuando el ciclo de crecimiento </a:t>
            </a:r>
            <a:r>
              <a:rPr lang="es-ES" sz="1400" dirty="0" smtClean="0"/>
              <a:t>(CC) empieza a </a:t>
            </a:r>
            <a:r>
              <a:rPr lang="es-ES" sz="1400" dirty="0"/>
              <a:t>disminuir a partir de un punto </a:t>
            </a:r>
            <a:r>
              <a:rPr lang="es-ES" sz="1400" dirty="0" smtClean="0"/>
              <a:t>máximo </a:t>
            </a:r>
            <a:r>
              <a:rPr lang="es-ES" sz="1400" dirty="0"/>
              <a:t>(</a:t>
            </a:r>
            <a:r>
              <a:rPr lang="es-ES" sz="1400" dirty="0" smtClean="0"/>
              <a:t>de </a:t>
            </a:r>
            <a:r>
              <a:rPr lang="es-ES" sz="1400" dirty="0"/>
              <a:t>giro) y </a:t>
            </a:r>
            <a:r>
              <a:rPr lang="es-ES" sz="1400" dirty="0" smtClean="0"/>
              <a:t>todavía </a:t>
            </a:r>
            <a:r>
              <a:rPr lang="es-ES" sz="1400" dirty="0"/>
              <a:t>se ubica por arriba de su tendencia </a:t>
            </a:r>
            <a:r>
              <a:rPr lang="es-ES" sz="1400" dirty="0" smtClean="0"/>
              <a:t>de largo </a:t>
            </a:r>
            <a:r>
              <a:rPr lang="es-ES" sz="1400" dirty="0"/>
              <a:t>plazo </a:t>
            </a:r>
            <a:r>
              <a:rPr lang="es-ES" sz="1400" dirty="0" smtClean="0"/>
              <a:t>.</a:t>
            </a:r>
          </a:p>
          <a:p>
            <a:r>
              <a:rPr lang="es-ES" sz="1400" b="1" dirty="0"/>
              <a:t>Recesión: </a:t>
            </a:r>
            <a:r>
              <a:rPr lang="es-ES" sz="1400" dirty="0"/>
              <a:t>cuando el </a:t>
            </a:r>
            <a:r>
              <a:rPr lang="es-ES" sz="1400" dirty="0" smtClean="0"/>
              <a:t>CC disminuye y se </a:t>
            </a:r>
            <a:r>
              <a:rPr lang="es-ES" sz="1400" dirty="0"/>
              <a:t>ubica por debajo de su </a:t>
            </a:r>
            <a:r>
              <a:rPr lang="es-ES" sz="1400" dirty="0" smtClean="0"/>
              <a:t>tendencia </a:t>
            </a:r>
            <a:r>
              <a:rPr lang="es-ES" sz="1400" dirty="0"/>
              <a:t>de largo plazo</a:t>
            </a:r>
            <a:r>
              <a:rPr lang="es-ES" sz="1400" dirty="0" smtClean="0"/>
              <a:t>.</a:t>
            </a:r>
          </a:p>
          <a:p>
            <a:r>
              <a:rPr lang="es-ES" sz="1400" b="1" dirty="0"/>
              <a:t>Recuperación</a:t>
            </a:r>
            <a:r>
              <a:rPr lang="es-ES" sz="1400" dirty="0"/>
              <a:t>: cuando el </a:t>
            </a:r>
            <a:r>
              <a:rPr lang="es-ES" sz="1400" dirty="0" smtClean="0"/>
              <a:t>CC aumenta a </a:t>
            </a:r>
            <a:r>
              <a:rPr lang="es-ES" sz="1400" dirty="0"/>
              <a:t>partir de un punto </a:t>
            </a:r>
            <a:r>
              <a:rPr lang="es-ES" sz="1400" dirty="0" smtClean="0"/>
              <a:t>mínimo </a:t>
            </a:r>
            <a:r>
              <a:rPr lang="es-ES" sz="1400" dirty="0"/>
              <a:t>(de giro) y </a:t>
            </a:r>
            <a:r>
              <a:rPr lang="es-ES" sz="1400" dirty="0" smtClean="0"/>
              <a:t>se ubica </a:t>
            </a:r>
            <a:r>
              <a:rPr lang="es-ES" sz="1400" dirty="0"/>
              <a:t>por debajo de su tendencia de largo plazo</a:t>
            </a:r>
            <a:r>
              <a:rPr lang="es-ES" sz="1400" dirty="0" smtClean="0"/>
              <a:t>.</a:t>
            </a:r>
          </a:p>
          <a:p>
            <a:r>
              <a:rPr lang="es-ES" sz="1400" b="1" dirty="0"/>
              <a:t>Expansión</a:t>
            </a:r>
            <a:r>
              <a:rPr lang="es-ES" sz="1400" dirty="0"/>
              <a:t>: cuando el </a:t>
            </a:r>
            <a:r>
              <a:rPr lang="es-ES" sz="1400" dirty="0" smtClean="0"/>
              <a:t>CC asciende y se </a:t>
            </a:r>
            <a:r>
              <a:rPr lang="es-ES" sz="1400" dirty="0"/>
              <a:t>ubica por arriba de su tendencia de largo plazo.</a:t>
            </a:r>
          </a:p>
        </p:txBody>
      </p:sp>
      <p:sp>
        <p:nvSpPr>
          <p:cNvPr id="50" name="115 CuadroTexto"/>
          <p:cNvSpPr txBox="1"/>
          <p:nvPr/>
        </p:nvSpPr>
        <p:spPr>
          <a:xfrm>
            <a:off x="264030" y="5445071"/>
            <a:ext cx="232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b="1" dirty="0">
                <a:solidFill>
                  <a:schemeClr val="bg1"/>
                </a:solidFill>
              </a:rPr>
              <a:t>Los ciclos </a:t>
            </a:r>
            <a:r>
              <a:rPr lang="es-ES" sz="1200" b="1" dirty="0" smtClean="0">
                <a:solidFill>
                  <a:schemeClr val="bg1"/>
                </a:solidFill>
              </a:rPr>
              <a:t>económicos </a:t>
            </a:r>
            <a:r>
              <a:rPr lang="es-ES" sz="1200" b="1" dirty="0">
                <a:solidFill>
                  <a:schemeClr val="bg1"/>
                </a:solidFill>
              </a:rPr>
              <a:t>son fluctuaciones en la </a:t>
            </a:r>
            <a:r>
              <a:rPr lang="es-ES" sz="1200" b="1" dirty="0" smtClean="0">
                <a:solidFill>
                  <a:schemeClr val="bg1"/>
                </a:solidFill>
              </a:rPr>
              <a:t>actividad económica </a:t>
            </a:r>
            <a:r>
              <a:rPr lang="es-ES" sz="1200" b="1" dirty="0">
                <a:solidFill>
                  <a:schemeClr val="bg1"/>
                </a:solidFill>
              </a:rPr>
              <a:t>agregada.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51" name="120 CuadroTexto"/>
          <p:cNvSpPr txBox="1"/>
          <p:nvPr/>
        </p:nvSpPr>
        <p:spPr>
          <a:xfrm>
            <a:off x="2853044" y="5445072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b="1" dirty="0">
                <a:solidFill>
                  <a:schemeClr val="bg1"/>
                </a:solidFill>
              </a:rPr>
              <a:t>Un ciclo consiste en expansiones simultaneas en </a:t>
            </a:r>
            <a:r>
              <a:rPr lang="es-ES" sz="1200" b="1" dirty="0" smtClean="0">
                <a:solidFill>
                  <a:schemeClr val="bg1"/>
                </a:solidFill>
              </a:rPr>
              <a:t>la mayoría </a:t>
            </a:r>
            <a:r>
              <a:rPr lang="es-ES" sz="1200" b="1" dirty="0">
                <a:solidFill>
                  <a:schemeClr val="bg1"/>
                </a:solidFill>
              </a:rPr>
              <a:t>de las actividades </a:t>
            </a:r>
            <a:r>
              <a:rPr lang="es-ES" sz="1200" b="1" dirty="0" smtClean="0">
                <a:solidFill>
                  <a:schemeClr val="bg1"/>
                </a:solidFill>
              </a:rPr>
              <a:t>económicas</a:t>
            </a:r>
            <a:r>
              <a:rPr lang="es-ES" sz="1200" b="1" dirty="0">
                <a:solidFill>
                  <a:schemeClr val="bg1"/>
                </a:solidFill>
              </a:rPr>
              <a:t>, seguido </a:t>
            </a:r>
            <a:r>
              <a:rPr lang="es-ES" sz="1200" b="1" dirty="0" smtClean="0">
                <a:solidFill>
                  <a:schemeClr val="bg1"/>
                </a:solidFill>
              </a:rPr>
              <a:t>de recesiones </a:t>
            </a:r>
            <a:r>
              <a:rPr lang="es-ES" sz="1200" b="1" dirty="0">
                <a:solidFill>
                  <a:schemeClr val="bg1"/>
                </a:solidFill>
              </a:rPr>
              <a:t>generalizadas de forma similar.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52" name="133 CuadroTexto"/>
          <p:cNvSpPr txBox="1"/>
          <p:nvPr/>
        </p:nvSpPr>
        <p:spPr>
          <a:xfrm>
            <a:off x="6536328" y="544507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1200" b="1" dirty="0">
                <a:solidFill>
                  <a:schemeClr val="bg1"/>
                </a:solidFill>
              </a:rPr>
              <a:t>Esta secuencia de cambios es recurrente, aunque </a:t>
            </a:r>
            <a:r>
              <a:rPr lang="es-ES" sz="1200" b="1" dirty="0" smtClean="0">
                <a:solidFill>
                  <a:schemeClr val="bg1"/>
                </a:solidFill>
              </a:rPr>
              <a:t>no periódica</a:t>
            </a:r>
            <a:r>
              <a:rPr lang="es-ES" sz="1200" b="1" dirty="0">
                <a:solidFill>
                  <a:schemeClr val="bg1"/>
                </a:solidFill>
              </a:rPr>
              <a:t>.</a:t>
            </a:r>
            <a:endParaRPr lang="es-ES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53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mapa de mexico con division polit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07" y="1652001"/>
            <a:ext cx="1964031" cy="137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1 Rectángulo"/>
          <p:cNvSpPr/>
          <p:nvPr/>
        </p:nvSpPr>
        <p:spPr>
          <a:xfrm>
            <a:off x="0" y="5357091"/>
            <a:ext cx="9139492" cy="880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23 CuadroTexto"/>
          <p:cNvSpPr txBox="1"/>
          <p:nvPr/>
        </p:nvSpPr>
        <p:spPr>
          <a:xfrm>
            <a:off x="2303741" y="465286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9</a:t>
            </a:r>
            <a:r>
              <a:rPr lang="es-ES" sz="36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) </a:t>
            </a:r>
            <a:r>
              <a:rPr lang="es-ES" sz="2800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Dinámicas demográficas</a:t>
            </a:r>
            <a:endParaRPr lang="es-ES" sz="2800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pic>
        <p:nvPicPr>
          <p:cNvPr id="7" name="Picture 4" descr="http://upload.wikimedia.org/wikipedia/en/1/11/Macro-economic_trend-Biha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"/>
          <a:stretch/>
        </p:blipFill>
        <p:spPr bwMode="auto">
          <a:xfrm>
            <a:off x="534917" y="1539343"/>
            <a:ext cx="2058604" cy="159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3 CuadroTexto"/>
          <p:cNvSpPr txBox="1"/>
          <p:nvPr/>
        </p:nvSpPr>
        <p:spPr>
          <a:xfrm>
            <a:off x="395536" y="1035287"/>
            <a:ext cx="227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Tendencia poblacional</a:t>
            </a:r>
            <a:endParaRPr lang="es-ES" dirty="0"/>
          </a:p>
        </p:txBody>
      </p:sp>
      <p:sp>
        <p:nvSpPr>
          <p:cNvPr id="10" name="22 CuadroTexto"/>
          <p:cNvSpPr txBox="1"/>
          <p:nvPr/>
        </p:nvSpPr>
        <p:spPr>
          <a:xfrm>
            <a:off x="3034971" y="1044808"/>
            <a:ext cx="117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Migración </a:t>
            </a:r>
            <a:endParaRPr lang="es-ES" dirty="0"/>
          </a:p>
        </p:txBody>
      </p:sp>
      <p:sp>
        <p:nvSpPr>
          <p:cNvPr id="11" name="24 CuadroTexto"/>
          <p:cNvSpPr txBox="1"/>
          <p:nvPr/>
        </p:nvSpPr>
        <p:spPr>
          <a:xfrm>
            <a:off x="5004132" y="10518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Empleo</a:t>
            </a:r>
            <a:endParaRPr lang="es-ES" dirty="0"/>
          </a:p>
        </p:txBody>
      </p:sp>
      <p:pic>
        <p:nvPicPr>
          <p:cNvPr id="12" name="Picture 6" descr="http://thumbs.dreamstime.com/t/iconos-de-la-gente-de-avatar-empleo-2-193179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25" y="1529822"/>
            <a:ext cx="13525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4 Cerrar llave"/>
          <p:cNvSpPr/>
          <p:nvPr/>
        </p:nvSpPr>
        <p:spPr>
          <a:xfrm>
            <a:off x="6228184" y="1035287"/>
            <a:ext cx="319921" cy="23762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Picture 59" descr="C:\Users\Francisco\Desktop\CIMAT\pib_growth\resultados\graficas-1\pronostico-Corporativo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9" y="1289180"/>
            <a:ext cx="1584661" cy="111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27 CuadroTexto"/>
          <p:cNvSpPr txBox="1"/>
          <p:nvPr/>
        </p:nvSpPr>
        <p:spPr>
          <a:xfrm>
            <a:off x="7092280" y="881979"/>
            <a:ext cx="122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rgbClr val="C00000"/>
                </a:solidFill>
              </a:rPr>
              <a:t>Tendencias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16" name="28 CuadroTexto"/>
          <p:cNvSpPr txBox="1"/>
          <p:nvPr/>
        </p:nvSpPr>
        <p:spPr>
          <a:xfrm>
            <a:off x="6732240" y="2334854"/>
            <a:ext cx="205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rgbClr val="C00000"/>
                </a:solidFill>
              </a:rPr>
              <a:t>Caracterización por: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Edad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Género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Nivel educativo</a:t>
            </a:r>
            <a:endParaRPr lang="es-ES" dirty="0"/>
          </a:p>
        </p:txBody>
      </p:sp>
      <p:sp>
        <p:nvSpPr>
          <p:cNvPr id="17" name="29 CuadroTexto"/>
          <p:cNvSpPr txBox="1"/>
          <p:nvPr/>
        </p:nvSpPr>
        <p:spPr>
          <a:xfrm>
            <a:off x="2695630" y="10056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/>
              <a:t>+</a:t>
            </a:r>
            <a:endParaRPr lang="es-ES" sz="2400" b="1" dirty="0"/>
          </a:p>
        </p:txBody>
      </p:sp>
      <p:sp>
        <p:nvSpPr>
          <p:cNvPr id="18" name="30 CuadroTexto"/>
          <p:cNvSpPr txBox="1"/>
          <p:nvPr/>
        </p:nvSpPr>
        <p:spPr>
          <a:xfrm>
            <a:off x="4450432" y="98912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/>
              <a:t>+</a:t>
            </a:r>
            <a:endParaRPr lang="es-ES" sz="2400" b="1" dirty="0"/>
          </a:p>
        </p:txBody>
      </p:sp>
      <p:cxnSp>
        <p:nvCxnSpPr>
          <p:cNvPr id="19" name="6 Conector recto de flecha"/>
          <p:cNvCxnSpPr/>
          <p:nvPr/>
        </p:nvCxnSpPr>
        <p:spPr>
          <a:xfrm>
            <a:off x="3034184" y="1598806"/>
            <a:ext cx="334853" cy="688664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35 Conector recto de flecha"/>
          <p:cNvCxnSpPr/>
          <p:nvPr/>
        </p:nvCxnSpPr>
        <p:spPr>
          <a:xfrm flipV="1">
            <a:off x="3714708" y="1846309"/>
            <a:ext cx="522301" cy="5312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9220 Grupo"/>
          <p:cNvGrpSpPr/>
          <p:nvPr/>
        </p:nvGrpSpPr>
        <p:grpSpPr>
          <a:xfrm>
            <a:off x="3356515" y="3811330"/>
            <a:ext cx="2735960" cy="1252133"/>
            <a:chOff x="2132727" y="1836804"/>
            <a:chExt cx="4920098" cy="2318571"/>
          </a:xfrm>
        </p:grpSpPr>
        <p:grpSp>
          <p:nvGrpSpPr>
            <p:cNvPr id="22" name="12 Grupo"/>
            <p:cNvGrpSpPr/>
            <p:nvPr/>
          </p:nvGrpSpPr>
          <p:grpSpPr>
            <a:xfrm>
              <a:off x="2182796" y="2558609"/>
              <a:ext cx="4693460" cy="1596766"/>
              <a:chOff x="1547664" y="2342530"/>
              <a:chExt cx="5963724" cy="2028924"/>
            </a:xfrm>
          </p:grpSpPr>
          <p:sp>
            <p:nvSpPr>
              <p:cNvPr id="27" name="2 Elipse"/>
              <p:cNvSpPr/>
              <p:nvPr/>
            </p:nvSpPr>
            <p:spPr>
              <a:xfrm>
                <a:off x="1547664" y="2348880"/>
                <a:ext cx="2016224" cy="201622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 smtClean="0">
                    <a:solidFill>
                      <a:schemeClr val="tx1"/>
                    </a:solidFill>
                  </a:rPr>
                  <a:t>Lugar de origen</a:t>
                </a:r>
                <a:endParaRPr lang="es-E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25 Elipse"/>
              <p:cNvSpPr/>
              <p:nvPr/>
            </p:nvSpPr>
            <p:spPr>
              <a:xfrm>
                <a:off x="5495164" y="2348880"/>
                <a:ext cx="2016224" cy="2016224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 smtClean="0">
                    <a:solidFill>
                      <a:schemeClr val="tx1"/>
                    </a:solidFill>
                  </a:rPr>
                  <a:t>Lugar de residencia</a:t>
                </a:r>
                <a:endParaRPr lang="es-ES" sz="12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9 Conector curvado"/>
              <p:cNvCxnSpPr>
                <a:stCxn id="28" idx="0"/>
                <a:endCxn id="27" idx="0"/>
              </p:cNvCxnSpPr>
              <p:nvPr/>
            </p:nvCxnSpPr>
            <p:spPr>
              <a:xfrm rot="16200000" flipV="1">
                <a:off x="4529526" y="375130"/>
                <a:ext cx="12700" cy="3947500"/>
              </a:xfrm>
              <a:prstGeom prst="curvedConnector3">
                <a:avLst>
                  <a:gd name="adj1" fmla="val 1800000"/>
                </a:avLst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33 Conector curvado"/>
              <p:cNvCxnSpPr>
                <a:stCxn id="27" idx="4"/>
                <a:endCxn id="28" idx="4"/>
              </p:cNvCxnSpPr>
              <p:nvPr/>
            </p:nvCxnSpPr>
            <p:spPr>
              <a:xfrm rot="16200000" flipH="1">
                <a:off x="4529526" y="2391354"/>
                <a:ext cx="12700" cy="3947500"/>
              </a:xfrm>
              <a:prstGeom prst="curvedConnector3">
                <a:avLst>
                  <a:gd name="adj1" fmla="val 1800000"/>
                </a:avLst>
              </a:prstGeom>
              <a:ln w="57150">
                <a:solidFill>
                  <a:schemeClr val="tx1">
                    <a:lumMod val="75000"/>
                    <a:lumOff val="25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13 CuadroTexto"/>
            <p:cNvSpPr txBox="1"/>
            <p:nvPr/>
          </p:nvSpPr>
          <p:spPr>
            <a:xfrm>
              <a:off x="2132727" y="1836804"/>
              <a:ext cx="1646593" cy="683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Estados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36 CuadroTexto"/>
            <p:cNvSpPr txBox="1"/>
            <p:nvPr/>
          </p:nvSpPr>
          <p:spPr>
            <a:xfrm>
              <a:off x="5141084" y="1836804"/>
              <a:ext cx="1911741" cy="470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 smtClean="0">
                  <a:solidFill>
                    <a:srgbClr val="C00000"/>
                  </a:solidFill>
                </a:rPr>
                <a:t>Otros estados</a:t>
              </a:r>
              <a:endParaRPr lang="es-ES" b="1" dirty="0">
                <a:solidFill>
                  <a:srgbClr val="C00000"/>
                </a:solidFill>
              </a:endParaRPr>
            </a:p>
          </p:txBody>
        </p:sp>
        <p:cxnSp>
          <p:nvCxnSpPr>
            <p:cNvPr id="25" name="40 Conector curvado"/>
            <p:cNvCxnSpPr>
              <a:stCxn id="27" idx="1"/>
              <a:endCxn id="27" idx="3"/>
            </p:cNvCxnSpPr>
            <p:nvPr/>
          </p:nvCxnSpPr>
          <p:spPr>
            <a:xfrm rot="16200000" flipH="1">
              <a:off x="1854164" y="3356991"/>
              <a:ext cx="1122017" cy="12700"/>
            </a:xfrm>
            <a:prstGeom prst="curvedConnector5">
              <a:avLst>
                <a:gd name="adj1" fmla="val -20374"/>
                <a:gd name="adj2" fmla="val -7870276"/>
                <a:gd name="adj3" fmla="val 120374"/>
              </a:avLst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41 Conector curvado"/>
            <p:cNvCxnSpPr>
              <a:stCxn id="28" idx="7"/>
              <a:endCxn id="28" idx="5"/>
            </p:cNvCxnSpPr>
            <p:nvPr/>
          </p:nvCxnSpPr>
          <p:spPr>
            <a:xfrm rot="16200000" flipH="1">
              <a:off x="6082870" y="3356991"/>
              <a:ext cx="1122017" cy="12700"/>
            </a:xfrm>
            <a:prstGeom prst="curvedConnector5">
              <a:avLst>
                <a:gd name="adj1" fmla="val -20374"/>
                <a:gd name="adj2" fmla="val 7864520"/>
                <a:gd name="adj3" fmla="val 120374"/>
              </a:avLst>
            </a:prstGeom>
            <a:ln w="57150">
              <a:solidFill>
                <a:schemeClr val="bg1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28 CuadroTexto"/>
          <p:cNvSpPr txBox="1"/>
          <p:nvPr/>
        </p:nvSpPr>
        <p:spPr>
          <a:xfrm>
            <a:off x="1673020" y="4206536"/>
            <a:ext cx="119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rgbClr val="0070C0"/>
                </a:solidFill>
              </a:rPr>
              <a:t>Cadenas de </a:t>
            </a:r>
            <a:r>
              <a:rPr lang="es-MX" b="1" dirty="0" err="1" smtClean="0">
                <a:solidFill>
                  <a:srgbClr val="0070C0"/>
                </a:solidFill>
              </a:rPr>
              <a:t>Markov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2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5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69394" y="655865"/>
            <a:ext cx="86520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 bwMode="auto">
          <a:xfrm>
            <a:off x="427038" y="1204913"/>
            <a:ext cx="8308975" cy="182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CIMAT</a:t>
            </a:r>
            <a:r>
              <a: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 es un Centro Público de Investigación del sistema CONACYT. E</a:t>
            </a:r>
            <a:r>
              <a: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stá dedicado a la investigación, la formación de recursos humanos y la vinculación con la sociedad a través de la transferencia del conocimiento científico y tecnológico, la aplicación y la divulgación del conocimiento matemático en las áreas de Matemáticas Básicas y Aplicadas, Ciencias de la Computación, Probabilidad y Estadística.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77825" y="3343275"/>
            <a:ext cx="4572000" cy="247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 El Centro tiene presencia en:</a:t>
            </a:r>
          </a:p>
          <a:p>
            <a:pPr marL="1371600" marR="0" lvl="3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  <a:p>
            <a:pPr marL="1371600" marR="0" lvl="3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Monterrey (</a:t>
            </a:r>
            <a:r>
              <a:rPr kumimoji="0" lang="es-ES_tradnl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2009) 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  <a:p>
            <a:pPr marL="1371600" marR="0" lvl="3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Zacatecas (</a:t>
            </a:r>
            <a:r>
              <a:rPr kumimoji="0" lang="es-ES_tradnl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2009)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  <a:p>
            <a:pPr marL="1371600" marR="0" lvl="3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Aguascalientes (1997)</a:t>
            </a:r>
          </a:p>
          <a:p>
            <a:pPr marL="1371600" marR="0" lvl="3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GUANAJUATO (1980)</a:t>
            </a:r>
          </a:p>
          <a:p>
            <a:pPr marL="1371600" marR="0" lvl="3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Mérida (2014</a:t>
            </a:r>
            <a:r>
              <a:rPr kumimoji="0" lang="es-ES_tradnl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)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21" y="3458263"/>
            <a:ext cx="4126252" cy="3086257"/>
          </a:xfrm>
          <a:prstGeom prst="rect">
            <a:avLst/>
          </a:prstGeom>
        </p:spPr>
      </p:pic>
      <p:pic>
        <p:nvPicPr>
          <p:cNvPr id="11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14" name="26 Rectángulo"/>
          <p:cNvSpPr/>
          <p:nvPr/>
        </p:nvSpPr>
        <p:spPr>
          <a:xfrm rot="5400000">
            <a:off x="4305296" y="-3440907"/>
            <a:ext cx="565651" cy="881620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2068" y="786296"/>
            <a:ext cx="8106228" cy="421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1. INTRODUCIÓN</a:t>
            </a:r>
            <a:endParaRPr lang="es-MX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1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69394" y="655865"/>
            <a:ext cx="86520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/>
          <p:nvPr/>
        </p:nvPicPr>
        <p:blipFill>
          <a:blip r:embed="rId2"/>
          <a:srcRect l="10785" t="18369" r="10785" b="2805"/>
          <a:stretch/>
        </p:blipFill>
        <p:spPr>
          <a:xfrm>
            <a:off x="154080" y="732240"/>
            <a:ext cx="8883720" cy="5656680"/>
          </a:xfrm>
          <a:prstGeom prst="rect">
            <a:avLst/>
          </a:prstGeom>
          <a:ln>
            <a:noFill/>
          </a:ln>
        </p:spPr>
      </p:pic>
      <p:pic>
        <p:nvPicPr>
          <p:cNvPr id="7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26 Rectángulo"/>
          <p:cNvSpPr/>
          <p:nvPr/>
        </p:nvSpPr>
        <p:spPr>
          <a:xfrm rot="5400000">
            <a:off x="4368085" y="-3422983"/>
            <a:ext cx="565651" cy="881620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69394" y="748088"/>
            <a:ext cx="8706170" cy="1315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MS PGothic" charset="0"/>
                <a:cs typeface="+mn-cs"/>
              </a:rPr>
              <a:t>GENERACIÓN DE CONOCIMIENTO CIENTÍFICO</a:t>
            </a:r>
          </a:p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charset="0"/>
              <a:ea typeface="MS PGothic" charset="0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MS PGothic" charset="0"/>
                <a:cs typeface="+mn-cs"/>
              </a:rPr>
              <a:t>Actualmente, CIMAT cuenta con una plantilla de 177 investigadores, entre los que se incluyen investigadores posdoctorales y 24 jóvenes integrados mediante el esquema de Cátedras </a:t>
            </a:r>
            <a:r>
              <a:rPr kumimoji="0" lang="es-ES_tradnl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charset="0"/>
                <a:ea typeface="MS PGothic" charset="0"/>
                <a:cs typeface="+mn-cs"/>
              </a:rPr>
              <a:t>Conacyt</a:t>
            </a:r>
            <a:r>
              <a:rPr kumimoji="0" lang="es-ES_tradnl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MS PGothic" charset="0"/>
                <a:cs typeface="+mn-cs"/>
              </a:rPr>
              <a:t>. En conjunto, se produce conocimiento en los campos de: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250827" y="2583978"/>
            <a:ext cx="6642098" cy="13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Matemáticas Básicas</a:t>
            </a:r>
          </a:p>
          <a:p>
            <a:pPr marL="0" marR="0" lvl="0" indent="0" algn="l" defTabSz="4572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_tradnl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 Álgebra, Análisis Funcional, Economía Matemática, Ecuaciones Diferenciales, Física Matemática, Geometría, Geometría Algebraica y Compleja, Geometría Diferencial, Algebras y Grupos de Lie, Modelación Matemática, Sistemas Dinámicos, Topología, Métodos Numéricos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250826" y="5132206"/>
            <a:ext cx="6642099" cy="109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79388" indent="-179388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Probabilidad y Estadística</a:t>
            </a:r>
            <a:endParaRPr kumimoji="0" lang="es-MX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MS PGothic" charset="0"/>
            </a:endParaRPr>
          </a:p>
          <a:p>
            <a:pPr marL="179388" marR="0" lvl="3" indent="-179388" algn="l" defTabSz="457200" rtl="0" eaLnBrk="1" fontAlgn="auto" latinLnBrk="0" hangingPunct="1">
              <a:lnSpc>
                <a:spcPct val="120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Procesos Estocásticos, Inferencia Estadística, Estadística y Computación, Estadística y Matemáticas, Finanzas y Riesgos, Estadística para las Ciencias Naturales, Estadística Industrial, Econometría, 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</a:rPr>
              <a:t>Análisis Topológico de Datos</a:t>
            </a:r>
            <a:endParaRPr kumimoji="0" lang="es-MX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0826" y="3987914"/>
            <a:ext cx="6642099" cy="111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6213" marR="0" lvl="0" indent="-176213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Ciencias de la Computación</a:t>
            </a:r>
          </a:p>
          <a:p>
            <a:pPr marL="176213" marR="0" lvl="3" indent="-176213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Cómputo Estadístico, Métodos Numéricos y Optimización, Robótica, Análisis Multidimensional de Datos, Reconocimiento de Patrones, Ingeniería de </a:t>
            </a:r>
            <a:r>
              <a:rPr kumimoji="0" lang="es-MX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Software, Visión Computacional, Métodos Numéricos y Modelación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026893" y="2475126"/>
            <a:ext cx="1930102" cy="4044412"/>
            <a:chOff x="6697547" y="2120900"/>
            <a:chExt cx="2184584" cy="4577664"/>
          </a:xfrm>
        </p:grpSpPr>
        <p:pic>
          <p:nvPicPr>
            <p:cNvPr id="14" name="Picture 13" descr="Nud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547" y="2120900"/>
              <a:ext cx="2184584" cy="1440000"/>
            </a:xfrm>
            <a:prstGeom prst="rect">
              <a:avLst/>
            </a:prstGeom>
          </p:spPr>
        </p:pic>
        <p:pic>
          <p:nvPicPr>
            <p:cNvPr id="15" name="Picture 14" descr="Identificación en procesamiento de imágenes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547" y="3689732"/>
              <a:ext cx="2128696" cy="1440000"/>
            </a:xfrm>
            <a:prstGeom prst="rect">
              <a:avLst/>
            </a:prstGeom>
          </p:spPr>
        </p:pic>
        <p:pic>
          <p:nvPicPr>
            <p:cNvPr id="16" name="Picture 15" descr="Puntos en una gráfica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7547" y="5258564"/>
              <a:ext cx="2170537" cy="1440000"/>
            </a:xfrm>
            <a:prstGeom prst="rect">
              <a:avLst/>
            </a:prstGeom>
          </p:spPr>
        </p:pic>
      </p:grpSp>
      <p:cxnSp>
        <p:nvCxnSpPr>
          <p:cNvPr id="17" name="Straight Connector 5"/>
          <p:cNvCxnSpPr/>
          <p:nvPr/>
        </p:nvCxnSpPr>
        <p:spPr>
          <a:xfrm>
            <a:off x="269394" y="655865"/>
            <a:ext cx="86520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0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6 Rectángulo"/>
          <p:cNvSpPr/>
          <p:nvPr/>
        </p:nvSpPr>
        <p:spPr>
          <a:xfrm rot="5400000">
            <a:off x="4368085" y="-3422983"/>
            <a:ext cx="565651" cy="881620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69394" y="697149"/>
            <a:ext cx="5600977" cy="51650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sz="2800" b="1" dirty="0"/>
              <a:t>VINCULACIÓN</a:t>
            </a:r>
            <a:endParaRPr lang="es-ES_tradnl" sz="3800" b="1" dirty="0"/>
          </a:p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_tradnl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charset="0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0"/>
                <a:cs typeface="+mn-cs"/>
              </a:rPr>
              <a:t>CIMAT mantiene una cercana relación con los diversos sectores de la sociedad, a través de ámbitos de aplicación de las matemáticas tales como: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MX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Matemáticas Aplicadas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Elemento finito, problemas inversos, optimización, simulación de procesos, análisis numérico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MX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Modelos Estadísticos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Modelos georeferenciados (espacio-temporales), confiabilidad, simulación de procesos, métodos bayesianos, diseño de experimentos,</a:t>
            </a:r>
            <a:r>
              <a:rPr kumimoji="0" lang="es-MX" sz="16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calidad, salud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MX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Modelos computacionales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Minería de datos, análisis de textos, visión computacional, imágenes satelitales, robótica, automatización y control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MX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Modelos econométricos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charset="0"/>
                <a:ea typeface="+mn-ea"/>
                <a:cs typeface="+mn-cs"/>
              </a:rPr>
              <a:t>Pronósticos, riesgos y finanzas</a:t>
            </a: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80571" y="2122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8151" y="3399430"/>
            <a:ext cx="2889669" cy="293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6799920" y="1222439"/>
            <a:ext cx="2247900" cy="796925"/>
            <a:chOff x="485775" y="3894285"/>
            <a:chExt cx="3814763" cy="141922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3894285"/>
              <a:ext cx="1847850" cy="139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588" y="3894285"/>
              <a:ext cx="1885950" cy="141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6755470" y="2212789"/>
            <a:ext cx="2292350" cy="969963"/>
            <a:chOff x="4827504" y="5076709"/>
            <a:chExt cx="4002171" cy="1447800"/>
          </a:xfrm>
        </p:grpSpPr>
        <p:pic>
          <p:nvPicPr>
            <p:cNvPr id="16" name="Picture 5" descr="008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806"/>
            <a:stretch>
              <a:fillRect/>
            </a:stretch>
          </p:blipFill>
          <p:spPr bwMode="auto">
            <a:xfrm>
              <a:off x="6143625" y="5076709"/>
              <a:ext cx="2686050" cy="1422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504" y="5076709"/>
              <a:ext cx="1933575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8" name="Straight Connector 5"/>
          <p:cNvCxnSpPr/>
          <p:nvPr/>
        </p:nvCxnSpPr>
        <p:spPr>
          <a:xfrm>
            <a:off x="269394" y="655865"/>
            <a:ext cx="86520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1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2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766421" y="1388019"/>
            <a:ext cx="7645804" cy="724943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PANORAMA GENERAL</a:t>
            </a:r>
            <a:endParaRPr lang="es-ES" dirty="0"/>
          </a:p>
        </p:txBody>
      </p:sp>
      <p:grpSp>
        <p:nvGrpSpPr>
          <p:cNvPr id="6" name="5 Grupo"/>
          <p:cNvGrpSpPr/>
          <p:nvPr/>
        </p:nvGrpSpPr>
        <p:grpSpPr>
          <a:xfrm>
            <a:off x="841037" y="1473998"/>
            <a:ext cx="3816372" cy="2647492"/>
            <a:chOff x="0" y="0"/>
            <a:chExt cx="4032396" cy="2647492"/>
          </a:xfrm>
        </p:grpSpPr>
        <p:sp>
          <p:nvSpPr>
            <p:cNvPr id="7" name="6 Redondear rectángulo de esquina sencilla"/>
            <p:cNvSpPr/>
            <p:nvPr/>
          </p:nvSpPr>
          <p:spPr>
            <a:xfrm rot="16200000">
              <a:off x="692452" y="-692452"/>
              <a:ext cx="2647492" cy="4032396"/>
            </a:xfrm>
            <a:prstGeom prst="round1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dondear rectángulo de esquina sencilla 4"/>
            <p:cNvSpPr/>
            <p:nvPr/>
          </p:nvSpPr>
          <p:spPr>
            <a:xfrm rot="21600000">
              <a:off x="0" y="0"/>
              <a:ext cx="4032396" cy="19856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280" tIns="462280" rIns="462280" bIns="46228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8 Redondear rectángulo de esquina sencilla"/>
          <p:cNvSpPr/>
          <p:nvPr/>
        </p:nvSpPr>
        <p:spPr>
          <a:xfrm>
            <a:off x="4657356" y="1473998"/>
            <a:ext cx="3780087" cy="264749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11292"/>
              <a:satOff val="13270"/>
              <a:lumOff val="2876"/>
              <a:alphaOff val="0"/>
            </a:schemeClr>
          </a:fillRef>
          <a:effectRef idx="0">
            <a:schemeClr val="accent5">
              <a:hueOff val="-3311292"/>
              <a:satOff val="13270"/>
              <a:lumOff val="2876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dondear rectángulo de esquina sencilla 6"/>
          <p:cNvSpPr/>
          <p:nvPr/>
        </p:nvSpPr>
        <p:spPr>
          <a:xfrm>
            <a:off x="4657356" y="1473998"/>
            <a:ext cx="3780087" cy="19856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62280" tIns="462280" rIns="462280" bIns="46228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6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841037" y="4121490"/>
            <a:ext cx="3816372" cy="2647492"/>
            <a:chOff x="0" y="2647492"/>
            <a:chExt cx="4032396" cy="2647492"/>
          </a:xfrm>
        </p:grpSpPr>
        <p:sp>
          <p:nvSpPr>
            <p:cNvPr id="12" name="11 Redondear rectángulo de esquina sencilla"/>
            <p:cNvSpPr/>
            <p:nvPr/>
          </p:nvSpPr>
          <p:spPr>
            <a:xfrm rot="10800000">
              <a:off x="0" y="2647492"/>
              <a:ext cx="4032396" cy="2647492"/>
            </a:xfrm>
            <a:prstGeom prst="round1Rect">
              <a:avLst/>
            </a:prstGeom>
            <a:solidFill>
              <a:srgbClr val="FAC49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622584"/>
                <a:satOff val="26541"/>
                <a:lumOff val="5752"/>
                <a:alphaOff val="0"/>
              </a:schemeClr>
            </a:fillRef>
            <a:effectRef idx="0">
              <a:schemeClr val="accent5">
                <a:hueOff val="-6622584"/>
                <a:satOff val="26541"/>
                <a:lumOff val="5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dondear rectángulo de esquina sencilla 8"/>
            <p:cNvSpPr/>
            <p:nvPr/>
          </p:nvSpPr>
          <p:spPr>
            <a:xfrm rot="21600000">
              <a:off x="0" y="3309364"/>
              <a:ext cx="4032396" cy="19856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2280" tIns="462280" rIns="462280" bIns="46228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13 Redondear rectángulo de esquina sencilla"/>
          <p:cNvSpPr/>
          <p:nvPr/>
        </p:nvSpPr>
        <p:spPr>
          <a:xfrm rot="5400000">
            <a:off x="5223655" y="3555191"/>
            <a:ext cx="2647492" cy="3780087"/>
          </a:xfrm>
          <a:prstGeom prst="round1Rect">
            <a:avLst/>
          </a:prstGeom>
          <a:solidFill>
            <a:srgbClr val="CAF18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dondear rectángulo de esquina sencilla 10"/>
          <p:cNvSpPr/>
          <p:nvPr/>
        </p:nvSpPr>
        <p:spPr>
          <a:xfrm>
            <a:off x="4657358" y="4783362"/>
            <a:ext cx="3780087" cy="19856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62280" tIns="462280" rIns="462280" bIns="46228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6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129069" y="1563723"/>
            <a:ext cx="3164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MATRIZ INSUMO PRODUCTO (MIP)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964395" y="1537295"/>
            <a:ext cx="3149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MODELO DE CRECIMIENTO REGIONAL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6287401" y="3917255"/>
            <a:ext cx="1139216" cy="74539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18 CuadroTexto"/>
          <p:cNvSpPr txBox="1"/>
          <p:nvPr/>
        </p:nvSpPr>
        <p:spPr>
          <a:xfrm>
            <a:off x="5899760" y="3736691"/>
            <a:ext cx="895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sectoriales</a:t>
            </a:r>
            <a:endParaRPr kumimoji="0" lang="es-E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19 Forma"/>
          <p:cNvSpPr/>
          <p:nvPr/>
        </p:nvSpPr>
        <p:spPr>
          <a:xfrm rot="20823428">
            <a:off x="5646802" y="2541678"/>
            <a:ext cx="413686" cy="41329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orma 6"/>
          <p:cNvSpPr/>
          <p:nvPr/>
        </p:nvSpPr>
        <p:spPr>
          <a:xfrm rot="20823428">
            <a:off x="5764031" y="2646357"/>
            <a:ext cx="205392" cy="20393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marR="0" lvl="0" indent="0" algn="ctr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 2</a:t>
            </a:r>
            <a:endParaRPr kumimoji="0" lang="es-ES" sz="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21 Forma"/>
          <p:cNvSpPr/>
          <p:nvPr/>
        </p:nvSpPr>
        <p:spPr>
          <a:xfrm rot="20700000">
            <a:off x="6061486" y="2204024"/>
            <a:ext cx="526704" cy="527083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orma 8"/>
          <p:cNvSpPr/>
          <p:nvPr/>
        </p:nvSpPr>
        <p:spPr>
          <a:xfrm>
            <a:off x="6170598" y="2340041"/>
            <a:ext cx="295661" cy="2958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marR="0" lvl="0" indent="0" algn="ctr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 1</a:t>
            </a:r>
            <a:endParaRPr kumimoji="0" lang="es-E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23 Forma"/>
          <p:cNvSpPr/>
          <p:nvPr/>
        </p:nvSpPr>
        <p:spPr>
          <a:xfrm rot="20823428">
            <a:off x="5527255" y="2439600"/>
            <a:ext cx="539947" cy="601004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5607709"/>
              <a:gd name="adj5" fmla="val 7527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24 Flecha circular"/>
          <p:cNvSpPr/>
          <p:nvPr/>
        </p:nvSpPr>
        <p:spPr>
          <a:xfrm rot="1100437">
            <a:off x="5907832" y="2032582"/>
            <a:ext cx="741168" cy="789803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9537262"/>
              <a:gd name="adj5" fmla="val 6981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25 Forma"/>
          <p:cNvSpPr/>
          <p:nvPr/>
        </p:nvSpPr>
        <p:spPr>
          <a:xfrm rot="19331363">
            <a:off x="5594619" y="2975372"/>
            <a:ext cx="638589" cy="637148"/>
          </a:xfrm>
          <a:prstGeom prst="gear6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orma 6"/>
          <p:cNvSpPr/>
          <p:nvPr/>
        </p:nvSpPr>
        <p:spPr>
          <a:xfrm rot="19331363">
            <a:off x="5720375" y="3160415"/>
            <a:ext cx="394272" cy="31440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marR="0" lvl="0" indent="0" algn="ctr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 3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27 Forma"/>
          <p:cNvSpPr/>
          <p:nvPr/>
        </p:nvSpPr>
        <p:spPr>
          <a:xfrm rot="18900192">
            <a:off x="5476964" y="2903190"/>
            <a:ext cx="816597" cy="905958"/>
          </a:xfrm>
          <a:prstGeom prst="leftCircularArrow">
            <a:avLst>
              <a:gd name="adj1" fmla="val 4807"/>
              <a:gd name="adj2" fmla="val 429999"/>
              <a:gd name="adj3" fmla="val 10483402"/>
              <a:gd name="adj4" fmla="val 14837806"/>
              <a:gd name="adj5" fmla="val 5566"/>
            </a:avLst>
          </a:pr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5132"/>
              <a:satOff val="-8440"/>
              <a:lumOff val="-1373"/>
              <a:alphaOff val="0"/>
            </a:schemeClr>
          </a:fillRef>
          <a:effectRef idx="0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9" name="28 Conector recto de flecha"/>
          <p:cNvCxnSpPr/>
          <p:nvPr/>
        </p:nvCxnSpPr>
        <p:spPr>
          <a:xfrm>
            <a:off x="5678597" y="3721161"/>
            <a:ext cx="129473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 flipV="1">
            <a:off x="5416023" y="2352185"/>
            <a:ext cx="5784" cy="134236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 rot="16200000">
            <a:off x="4658235" y="2893492"/>
            <a:ext cx="1265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Contribución sectorial al desempeño </a:t>
            </a:r>
            <a:endParaRPr kumimoji="0" lang="es-E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5140257" y="4393541"/>
            <a:ext cx="294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“ESTRATÉGICOS”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32 Flecha cuádruple"/>
          <p:cNvSpPr/>
          <p:nvPr/>
        </p:nvSpPr>
        <p:spPr>
          <a:xfrm>
            <a:off x="4728732" y="5151082"/>
            <a:ext cx="1740416" cy="136347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ln>
            <a:solidFill>
              <a:schemeClr val="accent3"/>
            </a:solidFill>
          </a:ln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33 Grupo"/>
          <p:cNvGrpSpPr/>
          <p:nvPr/>
        </p:nvGrpSpPr>
        <p:grpSpPr>
          <a:xfrm>
            <a:off x="4799194" y="5196957"/>
            <a:ext cx="696166" cy="545390"/>
            <a:chOff x="941820" y="130245"/>
            <a:chExt cx="801509" cy="801509"/>
          </a:xfrm>
          <a:solidFill>
            <a:schemeClr val="bg1"/>
          </a:solidFill>
        </p:grpSpPr>
        <p:sp>
          <p:nvSpPr>
            <p:cNvPr id="35" name="34 Rectángulo redondeado"/>
            <p:cNvSpPr/>
            <p:nvPr/>
          </p:nvSpPr>
          <p:spPr>
            <a:xfrm>
              <a:off x="941820" y="130245"/>
              <a:ext cx="801509" cy="801509"/>
            </a:xfrm>
            <a:prstGeom prst="roundRect">
              <a:avLst/>
            </a:prstGeom>
            <a:grp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35 Rectángulo"/>
            <p:cNvSpPr/>
            <p:nvPr/>
          </p:nvSpPr>
          <p:spPr>
            <a:xfrm>
              <a:off x="980946" y="169371"/>
              <a:ext cx="723257" cy="72325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Impulsor</a:t>
              </a:r>
              <a:endParaRPr kumimoji="0" lang="es-E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36 Rectángulo redondeado"/>
          <p:cNvSpPr/>
          <p:nvPr/>
        </p:nvSpPr>
        <p:spPr>
          <a:xfrm>
            <a:off x="5700974" y="5196957"/>
            <a:ext cx="696166" cy="545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8" name="37 Grupo"/>
          <p:cNvGrpSpPr/>
          <p:nvPr/>
        </p:nvGrpSpPr>
        <p:grpSpPr>
          <a:xfrm>
            <a:off x="4799194" y="5914814"/>
            <a:ext cx="696166" cy="545390"/>
            <a:chOff x="941820" y="1072019"/>
            <a:chExt cx="801509" cy="801509"/>
          </a:xfrm>
          <a:solidFill>
            <a:schemeClr val="bg1"/>
          </a:solidFill>
        </p:grpSpPr>
        <p:sp>
          <p:nvSpPr>
            <p:cNvPr id="39" name="38 Rectángulo redondeado"/>
            <p:cNvSpPr/>
            <p:nvPr/>
          </p:nvSpPr>
          <p:spPr>
            <a:xfrm>
              <a:off x="941820" y="1072019"/>
              <a:ext cx="801509" cy="801509"/>
            </a:xfrm>
            <a:prstGeom prst="roundRect">
              <a:avLst/>
            </a:prstGeom>
            <a:grp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39 Rectángulo"/>
            <p:cNvSpPr/>
            <p:nvPr/>
          </p:nvSpPr>
          <p:spPr>
            <a:xfrm>
              <a:off x="980946" y="1111145"/>
              <a:ext cx="723257" cy="72325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Indepen</a:t>
              </a:r>
              <a:r>
                <a:rPr kumimoji="0" lang="es-E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-diente</a:t>
              </a:r>
              <a:endParaRPr kumimoji="0" lang="es-E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5700974" y="5914814"/>
            <a:ext cx="696166" cy="545390"/>
            <a:chOff x="1883596" y="1072019"/>
            <a:chExt cx="801510" cy="801509"/>
          </a:xfrm>
          <a:solidFill>
            <a:schemeClr val="bg1"/>
          </a:solidFill>
        </p:grpSpPr>
        <p:sp>
          <p:nvSpPr>
            <p:cNvPr id="42" name="41 Rectángulo redondeado"/>
            <p:cNvSpPr/>
            <p:nvPr/>
          </p:nvSpPr>
          <p:spPr>
            <a:xfrm>
              <a:off x="1883596" y="1072019"/>
              <a:ext cx="801510" cy="801509"/>
            </a:xfrm>
            <a:prstGeom prst="roundRect">
              <a:avLst/>
            </a:prstGeom>
            <a:grpFill/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42 Rectángulo"/>
            <p:cNvSpPr/>
            <p:nvPr/>
          </p:nvSpPr>
          <p:spPr>
            <a:xfrm>
              <a:off x="1922721" y="1111144"/>
              <a:ext cx="723258" cy="72325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Base</a:t>
              </a:r>
              <a:endParaRPr kumimoji="0" lang="es-E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4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565428"/>
              </p:ext>
            </p:extLst>
          </p:nvPr>
        </p:nvGraphicFramePr>
        <p:xfrm>
          <a:off x="6437666" y="4684884"/>
          <a:ext cx="1892151" cy="2045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5" name="44 Grupo"/>
          <p:cNvGrpSpPr/>
          <p:nvPr/>
        </p:nvGrpSpPr>
        <p:grpSpPr>
          <a:xfrm>
            <a:off x="1874038" y="4748777"/>
            <a:ext cx="2207086" cy="1950823"/>
            <a:chOff x="5940152" y="3654532"/>
            <a:chExt cx="2935624" cy="2476405"/>
          </a:xfrm>
        </p:grpSpPr>
        <p:sp>
          <p:nvSpPr>
            <p:cNvPr id="46" name="45 Elipse"/>
            <p:cNvSpPr/>
            <p:nvPr/>
          </p:nvSpPr>
          <p:spPr>
            <a:xfrm>
              <a:off x="6084168" y="3654532"/>
              <a:ext cx="765276" cy="745394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1000" r="-81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46 Elipse"/>
            <p:cNvSpPr/>
            <p:nvPr/>
          </p:nvSpPr>
          <p:spPr>
            <a:xfrm>
              <a:off x="7565926" y="3654532"/>
              <a:ext cx="765276" cy="745394"/>
            </a:xfrm>
            <a:prstGeom prst="ellips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47 Rectángulo"/>
            <p:cNvSpPr/>
            <p:nvPr/>
          </p:nvSpPr>
          <p:spPr>
            <a:xfrm>
              <a:off x="6225225" y="4272194"/>
              <a:ext cx="1090519" cy="7453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48 Elipse"/>
            <p:cNvSpPr/>
            <p:nvPr/>
          </p:nvSpPr>
          <p:spPr>
            <a:xfrm>
              <a:off x="6091326" y="4903324"/>
              <a:ext cx="765276" cy="745394"/>
            </a:xfrm>
            <a:prstGeom prst="ellipse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49 Rectángulo"/>
            <p:cNvSpPr/>
            <p:nvPr/>
          </p:nvSpPr>
          <p:spPr>
            <a:xfrm>
              <a:off x="6225225" y="5385543"/>
              <a:ext cx="923223" cy="7453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50 Elipse"/>
            <p:cNvSpPr/>
            <p:nvPr/>
          </p:nvSpPr>
          <p:spPr>
            <a:xfrm>
              <a:off x="7565926" y="4903131"/>
              <a:ext cx="765276" cy="745394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51 Rectángulo"/>
            <p:cNvSpPr/>
            <p:nvPr/>
          </p:nvSpPr>
          <p:spPr>
            <a:xfrm>
              <a:off x="5940152" y="4437112"/>
              <a:ext cx="1139216" cy="372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Empleo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52 Rectángulo"/>
            <p:cNvSpPr/>
            <p:nvPr/>
          </p:nvSpPr>
          <p:spPr>
            <a:xfrm>
              <a:off x="6005194" y="5666229"/>
              <a:ext cx="923223" cy="427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GINI</a:t>
              </a: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Equidad</a:t>
              </a: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53 Rectángulo"/>
            <p:cNvSpPr/>
            <p:nvPr/>
          </p:nvSpPr>
          <p:spPr>
            <a:xfrm>
              <a:off x="7204063" y="5666229"/>
              <a:ext cx="1489001" cy="427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Pib</a:t>
              </a: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per </a:t>
              </a:r>
              <a:r>
                <a:rPr kumimoji="0" 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cápita</a:t>
              </a:r>
              <a:endPara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</a:t>
              </a:r>
              <a:r>
                <a:rPr kumimoji="0" 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Conocimiento</a:t>
              </a: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54 Rectángulo"/>
            <p:cNvSpPr/>
            <p:nvPr/>
          </p:nvSpPr>
          <p:spPr>
            <a:xfrm>
              <a:off x="7005586" y="4437112"/>
              <a:ext cx="1870190" cy="427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0" rIns="64770" bIns="0" numCol="1" spcCol="1270" anchor="ctr" anchorCtr="0">
              <a:noAutofit/>
            </a:bodyPr>
            <a:lstStyle/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IDH </a:t>
              </a:r>
            </a:p>
            <a:p>
              <a:pPr marL="0" marR="0" lvl="0" indent="0" algn="ctr" defTabSz="7556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</a:t>
              </a:r>
              <a:r>
                <a:rPr kumimoji="0" 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Desarrollo</a:t>
              </a: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humano</a:t>
              </a: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6" name="55 CuadroTexto"/>
          <p:cNvSpPr txBox="1"/>
          <p:nvPr/>
        </p:nvSpPr>
        <p:spPr>
          <a:xfrm>
            <a:off x="1201077" y="4134525"/>
            <a:ext cx="294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IMPACTO EN INDICADORES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SOCIO-ECONÓMICOS</a:t>
            </a:r>
          </a:p>
        </p:txBody>
      </p:sp>
      <p:sp>
        <p:nvSpPr>
          <p:cNvPr id="57" name="56 Flecha arriba"/>
          <p:cNvSpPr/>
          <p:nvPr/>
        </p:nvSpPr>
        <p:spPr>
          <a:xfrm>
            <a:off x="1371814" y="4952958"/>
            <a:ext cx="288032" cy="510659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57 Flecha arriba"/>
          <p:cNvSpPr/>
          <p:nvPr/>
        </p:nvSpPr>
        <p:spPr>
          <a:xfrm rot="10800000">
            <a:off x="1371814" y="5640090"/>
            <a:ext cx="288032" cy="510659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913045" y="5283268"/>
            <a:ext cx="55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¿?</a:t>
            </a:r>
          </a:p>
        </p:txBody>
      </p:sp>
      <p:sp>
        <p:nvSpPr>
          <p:cNvPr id="60" name="Freeform 264"/>
          <p:cNvSpPr>
            <a:spLocks/>
          </p:cNvSpPr>
          <p:nvPr/>
        </p:nvSpPr>
        <p:spPr bwMode="auto">
          <a:xfrm>
            <a:off x="4657409" y="2473380"/>
            <a:ext cx="298450" cy="581025"/>
          </a:xfrm>
          <a:custGeom>
            <a:avLst/>
            <a:gdLst>
              <a:gd name="T0" fmla="*/ 0 w 188"/>
              <a:gd name="T1" fmla="*/ 0 h 366"/>
              <a:gd name="T2" fmla="*/ 298450 w 188"/>
              <a:gd name="T3" fmla="*/ 288925 h 366"/>
              <a:gd name="T4" fmla="*/ 0 w 188"/>
              <a:gd name="T5" fmla="*/ 581025 h 366"/>
              <a:gd name="T6" fmla="*/ 0 w 188"/>
              <a:gd name="T7" fmla="*/ 0 h 366"/>
              <a:gd name="T8" fmla="*/ 0 60000 65536"/>
              <a:gd name="T9" fmla="*/ 0 60000 65536"/>
              <a:gd name="T10" fmla="*/ 0 60000 65536"/>
              <a:gd name="T11" fmla="*/ 0 60000 65536"/>
              <a:gd name="T12" fmla="*/ 0 w 188"/>
              <a:gd name="T13" fmla="*/ 0 h 366"/>
              <a:gd name="T14" fmla="*/ 188 w 188"/>
              <a:gd name="T15" fmla="*/ 366 h 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" h="366">
                <a:moveTo>
                  <a:pt x="0" y="0"/>
                </a:moveTo>
                <a:lnTo>
                  <a:pt x="188" y="182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reeform 264"/>
          <p:cNvSpPr>
            <a:spLocks/>
          </p:cNvSpPr>
          <p:nvPr/>
        </p:nvSpPr>
        <p:spPr bwMode="auto">
          <a:xfrm rot="5400000">
            <a:off x="6454881" y="3986588"/>
            <a:ext cx="298450" cy="581025"/>
          </a:xfrm>
          <a:custGeom>
            <a:avLst/>
            <a:gdLst>
              <a:gd name="T0" fmla="*/ 0 w 188"/>
              <a:gd name="T1" fmla="*/ 0 h 366"/>
              <a:gd name="T2" fmla="*/ 298450 w 188"/>
              <a:gd name="T3" fmla="*/ 288925 h 366"/>
              <a:gd name="T4" fmla="*/ 0 w 188"/>
              <a:gd name="T5" fmla="*/ 581025 h 366"/>
              <a:gd name="T6" fmla="*/ 0 w 188"/>
              <a:gd name="T7" fmla="*/ 0 h 366"/>
              <a:gd name="T8" fmla="*/ 0 60000 65536"/>
              <a:gd name="T9" fmla="*/ 0 60000 65536"/>
              <a:gd name="T10" fmla="*/ 0 60000 65536"/>
              <a:gd name="T11" fmla="*/ 0 60000 65536"/>
              <a:gd name="T12" fmla="*/ 0 w 188"/>
              <a:gd name="T13" fmla="*/ 0 h 366"/>
              <a:gd name="T14" fmla="*/ 188 w 188"/>
              <a:gd name="T15" fmla="*/ 366 h 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" h="366">
                <a:moveTo>
                  <a:pt x="0" y="0"/>
                </a:moveTo>
                <a:lnTo>
                  <a:pt x="188" y="182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264"/>
          <p:cNvSpPr>
            <a:spLocks/>
          </p:cNvSpPr>
          <p:nvPr/>
        </p:nvSpPr>
        <p:spPr bwMode="auto">
          <a:xfrm rot="10800000">
            <a:off x="4352460" y="5209683"/>
            <a:ext cx="298450" cy="581025"/>
          </a:xfrm>
          <a:custGeom>
            <a:avLst/>
            <a:gdLst>
              <a:gd name="T0" fmla="*/ 0 w 188"/>
              <a:gd name="T1" fmla="*/ 0 h 366"/>
              <a:gd name="T2" fmla="*/ 298450 w 188"/>
              <a:gd name="T3" fmla="*/ 288925 h 366"/>
              <a:gd name="T4" fmla="*/ 0 w 188"/>
              <a:gd name="T5" fmla="*/ 581025 h 366"/>
              <a:gd name="T6" fmla="*/ 0 w 188"/>
              <a:gd name="T7" fmla="*/ 0 h 366"/>
              <a:gd name="T8" fmla="*/ 0 60000 65536"/>
              <a:gd name="T9" fmla="*/ 0 60000 65536"/>
              <a:gd name="T10" fmla="*/ 0 60000 65536"/>
              <a:gd name="T11" fmla="*/ 0 60000 65536"/>
              <a:gd name="T12" fmla="*/ 0 w 188"/>
              <a:gd name="T13" fmla="*/ 0 h 366"/>
              <a:gd name="T14" fmla="*/ 188 w 188"/>
              <a:gd name="T15" fmla="*/ 366 h 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" h="366">
                <a:moveTo>
                  <a:pt x="0" y="0"/>
                </a:moveTo>
                <a:lnTo>
                  <a:pt x="188" y="182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AutoShape 31"/>
          <p:cNvSpPr>
            <a:spLocks noChangeArrowheads="1"/>
          </p:cNvSpPr>
          <p:nvPr/>
        </p:nvSpPr>
        <p:spPr bwMode="auto">
          <a:xfrm>
            <a:off x="2704038" y="3373431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4" name="Group 4"/>
          <p:cNvGrpSpPr>
            <a:grpSpLocks/>
          </p:cNvGrpSpPr>
          <p:nvPr/>
        </p:nvGrpSpPr>
        <p:grpSpPr bwMode="auto">
          <a:xfrm>
            <a:off x="2754979" y="3452378"/>
            <a:ext cx="328854" cy="243791"/>
            <a:chOff x="2979" y="3385"/>
            <a:chExt cx="581" cy="386"/>
          </a:xfrm>
        </p:grpSpPr>
        <p:grpSp>
          <p:nvGrpSpPr>
            <p:cNvPr id="65" name="Group 5"/>
            <p:cNvGrpSpPr>
              <a:grpSpLocks/>
            </p:cNvGrpSpPr>
            <p:nvPr/>
          </p:nvGrpSpPr>
          <p:grpSpPr bwMode="auto">
            <a:xfrm flipH="1">
              <a:off x="3023" y="3486"/>
              <a:ext cx="500" cy="285"/>
              <a:chOff x="2445" y="4178"/>
              <a:chExt cx="678" cy="386"/>
            </a:xfrm>
          </p:grpSpPr>
          <p:sp>
            <p:nvSpPr>
              <p:cNvPr id="68" name="Rectangle 6"/>
              <p:cNvSpPr>
                <a:spLocks noChangeArrowheads="1"/>
              </p:cNvSpPr>
              <p:nvPr/>
            </p:nvSpPr>
            <p:spPr bwMode="auto">
              <a:xfrm>
                <a:off x="2445" y="4178"/>
                <a:ext cx="180" cy="38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69" name="Rectangle 7"/>
              <p:cNvSpPr>
                <a:spLocks noChangeArrowheads="1"/>
              </p:cNvSpPr>
              <p:nvPr/>
            </p:nvSpPr>
            <p:spPr bwMode="auto">
              <a:xfrm>
                <a:off x="2699" y="4320"/>
                <a:ext cx="180" cy="2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70" name="Rectangle 8"/>
              <p:cNvSpPr>
                <a:spLocks noChangeArrowheads="1"/>
              </p:cNvSpPr>
              <p:nvPr/>
            </p:nvSpPr>
            <p:spPr bwMode="auto">
              <a:xfrm>
                <a:off x="2943" y="4405"/>
                <a:ext cx="180" cy="1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66" name="Line 9"/>
            <p:cNvSpPr>
              <a:spLocks noChangeShapeType="1"/>
            </p:cNvSpPr>
            <p:nvPr/>
          </p:nvSpPr>
          <p:spPr bwMode="auto">
            <a:xfrm flipH="1">
              <a:off x="2979" y="3771"/>
              <a:ext cx="581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Line 10"/>
            <p:cNvSpPr>
              <a:spLocks noChangeShapeType="1"/>
            </p:cNvSpPr>
            <p:nvPr/>
          </p:nvSpPr>
          <p:spPr bwMode="auto">
            <a:xfrm rot="5400000" flipH="1">
              <a:off x="2789" y="3575"/>
              <a:ext cx="379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71" name="AutoShape 11"/>
          <p:cNvSpPr>
            <a:spLocks noChangeArrowheads="1"/>
          </p:cNvSpPr>
          <p:nvPr/>
        </p:nvSpPr>
        <p:spPr bwMode="auto">
          <a:xfrm>
            <a:off x="1197309" y="1965634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AutoShape 12"/>
          <p:cNvSpPr>
            <a:spLocks noChangeArrowheads="1"/>
          </p:cNvSpPr>
          <p:nvPr/>
        </p:nvSpPr>
        <p:spPr bwMode="auto">
          <a:xfrm>
            <a:off x="1699363" y="1965634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AutoShape 13"/>
          <p:cNvSpPr>
            <a:spLocks noChangeArrowheads="1"/>
          </p:cNvSpPr>
          <p:nvPr/>
        </p:nvSpPr>
        <p:spPr bwMode="auto">
          <a:xfrm>
            <a:off x="2201983" y="1965634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AutoShape 14"/>
          <p:cNvSpPr>
            <a:spLocks noChangeArrowheads="1"/>
          </p:cNvSpPr>
          <p:nvPr/>
        </p:nvSpPr>
        <p:spPr bwMode="auto">
          <a:xfrm>
            <a:off x="2704038" y="1965634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AutoShape 15"/>
          <p:cNvSpPr>
            <a:spLocks noChangeArrowheads="1"/>
          </p:cNvSpPr>
          <p:nvPr/>
        </p:nvSpPr>
        <p:spPr bwMode="auto">
          <a:xfrm>
            <a:off x="3206658" y="1965634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6" name="AutoShape 16"/>
          <p:cNvSpPr>
            <a:spLocks noChangeArrowheads="1"/>
          </p:cNvSpPr>
          <p:nvPr/>
        </p:nvSpPr>
        <p:spPr bwMode="auto">
          <a:xfrm>
            <a:off x="3709278" y="1965634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7" name="AutoShape 17"/>
          <p:cNvSpPr>
            <a:spLocks noChangeArrowheads="1"/>
          </p:cNvSpPr>
          <p:nvPr/>
        </p:nvSpPr>
        <p:spPr bwMode="auto">
          <a:xfrm>
            <a:off x="1197309" y="2434900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8" name="AutoShape 18"/>
          <p:cNvSpPr>
            <a:spLocks noChangeArrowheads="1"/>
          </p:cNvSpPr>
          <p:nvPr/>
        </p:nvSpPr>
        <p:spPr bwMode="auto">
          <a:xfrm>
            <a:off x="1699363" y="2434900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9" name="AutoShape 19"/>
          <p:cNvSpPr>
            <a:spLocks noChangeArrowheads="1"/>
          </p:cNvSpPr>
          <p:nvPr/>
        </p:nvSpPr>
        <p:spPr bwMode="auto">
          <a:xfrm>
            <a:off x="2201983" y="2434900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AutoShape 20"/>
          <p:cNvSpPr>
            <a:spLocks noChangeArrowheads="1"/>
          </p:cNvSpPr>
          <p:nvPr/>
        </p:nvSpPr>
        <p:spPr bwMode="auto">
          <a:xfrm>
            <a:off x="2704038" y="2434900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1" name="AutoShape 21"/>
          <p:cNvSpPr>
            <a:spLocks noChangeArrowheads="1"/>
          </p:cNvSpPr>
          <p:nvPr/>
        </p:nvSpPr>
        <p:spPr bwMode="auto">
          <a:xfrm>
            <a:off x="3206658" y="2434900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2" name="AutoShape 22"/>
          <p:cNvSpPr>
            <a:spLocks noChangeArrowheads="1"/>
          </p:cNvSpPr>
          <p:nvPr/>
        </p:nvSpPr>
        <p:spPr bwMode="auto">
          <a:xfrm>
            <a:off x="3709278" y="2434900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3" name="AutoShape 23"/>
          <p:cNvSpPr>
            <a:spLocks noChangeArrowheads="1"/>
          </p:cNvSpPr>
          <p:nvPr/>
        </p:nvSpPr>
        <p:spPr bwMode="auto">
          <a:xfrm>
            <a:off x="1197309" y="2904165"/>
            <a:ext cx="440359" cy="401055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AutoShape 24"/>
          <p:cNvSpPr>
            <a:spLocks noChangeArrowheads="1"/>
          </p:cNvSpPr>
          <p:nvPr/>
        </p:nvSpPr>
        <p:spPr bwMode="auto">
          <a:xfrm>
            <a:off x="2201983" y="2899744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5" name="AutoShape 25"/>
          <p:cNvSpPr>
            <a:spLocks noChangeArrowheads="1"/>
          </p:cNvSpPr>
          <p:nvPr/>
        </p:nvSpPr>
        <p:spPr bwMode="auto">
          <a:xfrm>
            <a:off x="2704038" y="2899744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6" name="AutoShape 26"/>
          <p:cNvSpPr>
            <a:spLocks noChangeArrowheads="1"/>
          </p:cNvSpPr>
          <p:nvPr/>
        </p:nvSpPr>
        <p:spPr bwMode="auto">
          <a:xfrm>
            <a:off x="3206658" y="2899744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7" name="AutoShape 27"/>
          <p:cNvSpPr>
            <a:spLocks noChangeArrowheads="1"/>
          </p:cNvSpPr>
          <p:nvPr/>
        </p:nvSpPr>
        <p:spPr bwMode="auto">
          <a:xfrm>
            <a:off x="3709278" y="2899744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8" name="AutoShape 28"/>
          <p:cNvSpPr>
            <a:spLocks noChangeArrowheads="1"/>
          </p:cNvSpPr>
          <p:nvPr/>
        </p:nvSpPr>
        <p:spPr bwMode="auto">
          <a:xfrm>
            <a:off x="1197309" y="3373431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9" name="AutoShape 29"/>
          <p:cNvSpPr>
            <a:spLocks noChangeArrowheads="1"/>
          </p:cNvSpPr>
          <p:nvPr/>
        </p:nvSpPr>
        <p:spPr bwMode="auto">
          <a:xfrm>
            <a:off x="1699363" y="3373431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0" name="AutoShape 30"/>
          <p:cNvSpPr>
            <a:spLocks noChangeArrowheads="1"/>
          </p:cNvSpPr>
          <p:nvPr/>
        </p:nvSpPr>
        <p:spPr bwMode="auto">
          <a:xfrm>
            <a:off x="2201983" y="3373431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1" name="AutoShape 32"/>
          <p:cNvSpPr>
            <a:spLocks noChangeArrowheads="1"/>
          </p:cNvSpPr>
          <p:nvPr/>
        </p:nvSpPr>
        <p:spPr bwMode="auto">
          <a:xfrm>
            <a:off x="3206658" y="3373431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2" name="AutoShape 33"/>
          <p:cNvSpPr>
            <a:spLocks noChangeArrowheads="1"/>
          </p:cNvSpPr>
          <p:nvPr/>
        </p:nvSpPr>
        <p:spPr bwMode="auto">
          <a:xfrm>
            <a:off x="3709278" y="3373431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3" name="AutoShape 34"/>
          <p:cNvSpPr>
            <a:spLocks noChangeArrowheads="1"/>
          </p:cNvSpPr>
          <p:nvPr/>
        </p:nvSpPr>
        <p:spPr bwMode="auto">
          <a:xfrm>
            <a:off x="1699363" y="2899744"/>
            <a:ext cx="440359" cy="401054"/>
          </a:xfrm>
          <a:prstGeom prst="roundRect">
            <a:avLst>
              <a:gd name="adj" fmla="val 16667"/>
            </a:avLst>
          </a:prstGeom>
          <a:solidFill>
            <a:srgbClr val="336599"/>
          </a:solidFill>
          <a:ln w="28575">
            <a:solidFill>
              <a:srgbClr val="FFFFFF"/>
            </a:solidFill>
            <a:round/>
            <a:headEnd/>
            <a:tailEnd/>
          </a:ln>
          <a:effectLst>
            <a:outerShdw dist="71842" dir="2700000" algn="ctr" rotWithShape="0">
              <a:srgbClr val="B3CCE6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4" name="Group 35"/>
          <p:cNvGrpSpPr>
            <a:grpSpLocks/>
          </p:cNvGrpSpPr>
          <p:nvPr/>
        </p:nvGrpSpPr>
        <p:grpSpPr bwMode="auto">
          <a:xfrm>
            <a:off x="1274853" y="2032582"/>
            <a:ext cx="285271" cy="273475"/>
            <a:chOff x="380" y="1155"/>
            <a:chExt cx="504" cy="433"/>
          </a:xfrm>
        </p:grpSpPr>
        <p:sp>
          <p:nvSpPr>
            <p:cNvPr id="95" name="Freeform 36"/>
            <p:cNvSpPr>
              <a:spLocks/>
            </p:cNvSpPr>
            <p:nvPr/>
          </p:nvSpPr>
          <p:spPr bwMode="auto">
            <a:xfrm>
              <a:off x="380" y="1155"/>
              <a:ext cx="504" cy="433"/>
            </a:xfrm>
            <a:custGeom>
              <a:avLst/>
              <a:gdLst>
                <a:gd name="T0" fmla="*/ 7919 w 15848"/>
                <a:gd name="T1" fmla="*/ 0 h 16212"/>
                <a:gd name="T2" fmla="*/ 15848 w 15848"/>
                <a:gd name="T3" fmla="*/ 8200 h 16212"/>
                <a:gd name="T4" fmla="*/ 14938 w 15848"/>
                <a:gd name="T5" fmla="*/ 9012 h 16212"/>
                <a:gd name="T6" fmla="*/ 13192 w 15848"/>
                <a:gd name="T7" fmla="*/ 7330 h 16212"/>
                <a:gd name="T8" fmla="*/ 13192 w 15848"/>
                <a:gd name="T9" fmla="*/ 16212 h 16212"/>
                <a:gd name="T10" fmla="*/ 12307 w 15848"/>
                <a:gd name="T11" fmla="*/ 16212 h 16212"/>
                <a:gd name="T12" fmla="*/ 11503 w 15848"/>
                <a:gd name="T13" fmla="*/ 16212 h 16212"/>
                <a:gd name="T14" fmla="*/ 10769 w 15848"/>
                <a:gd name="T15" fmla="*/ 16212 h 16212"/>
                <a:gd name="T16" fmla="*/ 10095 w 15848"/>
                <a:gd name="T17" fmla="*/ 16212 h 16212"/>
                <a:gd name="T18" fmla="*/ 9468 w 15848"/>
                <a:gd name="T19" fmla="*/ 16212 h 16212"/>
                <a:gd name="T20" fmla="*/ 8878 w 15848"/>
                <a:gd name="T21" fmla="*/ 16212 h 16212"/>
                <a:gd name="T22" fmla="*/ 8314 w 15848"/>
                <a:gd name="T23" fmla="*/ 16212 h 16212"/>
                <a:gd name="T24" fmla="*/ 7767 w 15848"/>
                <a:gd name="T25" fmla="*/ 16212 h 16212"/>
                <a:gd name="T26" fmla="*/ 7223 w 15848"/>
                <a:gd name="T27" fmla="*/ 16212 h 16212"/>
                <a:gd name="T28" fmla="*/ 6673 w 15848"/>
                <a:gd name="T29" fmla="*/ 16212 h 16212"/>
                <a:gd name="T30" fmla="*/ 6105 w 15848"/>
                <a:gd name="T31" fmla="*/ 16212 h 16212"/>
                <a:gd name="T32" fmla="*/ 5509 w 15848"/>
                <a:gd name="T33" fmla="*/ 16212 h 16212"/>
                <a:gd name="T34" fmla="*/ 4874 w 15848"/>
                <a:gd name="T35" fmla="*/ 16212 h 16212"/>
                <a:gd name="T36" fmla="*/ 4189 w 15848"/>
                <a:gd name="T37" fmla="*/ 16212 h 16212"/>
                <a:gd name="T38" fmla="*/ 3441 w 15848"/>
                <a:gd name="T39" fmla="*/ 16212 h 16212"/>
                <a:gd name="T40" fmla="*/ 2623 w 15848"/>
                <a:gd name="T41" fmla="*/ 16212 h 16212"/>
                <a:gd name="T42" fmla="*/ 2623 w 15848"/>
                <a:gd name="T43" fmla="*/ 7330 h 16212"/>
                <a:gd name="T44" fmla="*/ 905 w 15848"/>
                <a:gd name="T45" fmla="*/ 9012 h 16212"/>
                <a:gd name="T46" fmla="*/ 0 w 15848"/>
                <a:gd name="T47" fmla="*/ 8200 h 16212"/>
                <a:gd name="T48" fmla="*/ 7919 w 15848"/>
                <a:gd name="T49" fmla="*/ 0 h 16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48" h="16212">
                  <a:moveTo>
                    <a:pt x="7919" y="0"/>
                  </a:moveTo>
                  <a:lnTo>
                    <a:pt x="15848" y="8200"/>
                  </a:lnTo>
                  <a:lnTo>
                    <a:pt x="14938" y="9012"/>
                  </a:lnTo>
                  <a:lnTo>
                    <a:pt x="13192" y="7330"/>
                  </a:lnTo>
                  <a:lnTo>
                    <a:pt x="13192" y="16212"/>
                  </a:lnTo>
                  <a:lnTo>
                    <a:pt x="12307" y="16212"/>
                  </a:lnTo>
                  <a:lnTo>
                    <a:pt x="11503" y="16212"/>
                  </a:lnTo>
                  <a:lnTo>
                    <a:pt x="10769" y="16212"/>
                  </a:lnTo>
                  <a:lnTo>
                    <a:pt x="10095" y="16212"/>
                  </a:lnTo>
                  <a:lnTo>
                    <a:pt x="9468" y="16212"/>
                  </a:lnTo>
                  <a:lnTo>
                    <a:pt x="8878" y="16212"/>
                  </a:lnTo>
                  <a:lnTo>
                    <a:pt x="8314" y="16212"/>
                  </a:lnTo>
                  <a:lnTo>
                    <a:pt x="7767" y="16212"/>
                  </a:lnTo>
                  <a:lnTo>
                    <a:pt x="7223" y="16212"/>
                  </a:lnTo>
                  <a:lnTo>
                    <a:pt x="6673" y="16212"/>
                  </a:lnTo>
                  <a:lnTo>
                    <a:pt x="6105" y="16212"/>
                  </a:lnTo>
                  <a:lnTo>
                    <a:pt x="5509" y="16212"/>
                  </a:lnTo>
                  <a:lnTo>
                    <a:pt x="4874" y="16212"/>
                  </a:lnTo>
                  <a:lnTo>
                    <a:pt x="4189" y="16212"/>
                  </a:lnTo>
                  <a:lnTo>
                    <a:pt x="3441" y="16212"/>
                  </a:lnTo>
                  <a:lnTo>
                    <a:pt x="2623" y="16212"/>
                  </a:lnTo>
                  <a:lnTo>
                    <a:pt x="2623" y="7330"/>
                  </a:lnTo>
                  <a:lnTo>
                    <a:pt x="905" y="9012"/>
                  </a:lnTo>
                  <a:lnTo>
                    <a:pt x="0" y="8200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8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6" name="Rectangle 37"/>
            <p:cNvSpPr>
              <a:spLocks noChangeArrowheads="1"/>
            </p:cNvSpPr>
            <p:nvPr/>
          </p:nvSpPr>
          <p:spPr bwMode="auto">
            <a:xfrm>
              <a:off x="701" y="1193"/>
              <a:ext cx="56" cy="1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7" name="Freeform 40"/>
          <p:cNvSpPr>
            <a:spLocks/>
          </p:cNvSpPr>
          <p:nvPr/>
        </p:nvSpPr>
        <p:spPr bwMode="auto">
          <a:xfrm>
            <a:off x="1903128" y="2129845"/>
            <a:ext cx="27735" cy="193896"/>
          </a:xfrm>
          <a:custGeom>
            <a:avLst/>
            <a:gdLst>
              <a:gd name="T0" fmla="*/ 1015 w 1015"/>
              <a:gd name="T1" fmla="*/ 4872 h 5300"/>
              <a:gd name="T2" fmla="*/ 1013 w 1015"/>
              <a:gd name="T3" fmla="*/ 4924 h 5300"/>
              <a:gd name="T4" fmla="*/ 1006 w 1015"/>
              <a:gd name="T5" fmla="*/ 4973 h 5300"/>
              <a:gd name="T6" fmla="*/ 996 w 1015"/>
              <a:gd name="T7" fmla="*/ 5018 h 5300"/>
              <a:gd name="T8" fmla="*/ 982 w 1015"/>
              <a:gd name="T9" fmla="*/ 5059 h 5300"/>
              <a:gd name="T10" fmla="*/ 963 w 1015"/>
              <a:gd name="T11" fmla="*/ 5099 h 5300"/>
              <a:gd name="T12" fmla="*/ 940 w 1015"/>
              <a:gd name="T13" fmla="*/ 5133 h 5300"/>
              <a:gd name="T14" fmla="*/ 913 w 1015"/>
              <a:gd name="T15" fmla="*/ 5165 h 5300"/>
              <a:gd name="T16" fmla="*/ 883 w 1015"/>
              <a:gd name="T17" fmla="*/ 5194 h 5300"/>
              <a:gd name="T18" fmla="*/ 847 w 1015"/>
              <a:gd name="T19" fmla="*/ 5218 h 5300"/>
              <a:gd name="T20" fmla="*/ 809 w 1015"/>
              <a:gd name="T21" fmla="*/ 5240 h 5300"/>
              <a:gd name="T22" fmla="*/ 766 w 1015"/>
              <a:gd name="T23" fmla="*/ 5257 h 5300"/>
              <a:gd name="T24" fmla="*/ 719 w 1015"/>
              <a:gd name="T25" fmla="*/ 5273 h 5300"/>
              <a:gd name="T26" fmla="*/ 668 w 1015"/>
              <a:gd name="T27" fmla="*/ 5284 h 5300"/>
              <a:gd name="T28" fmla="*/ 613 w 1015"/>
              <a:gd name="T29" fmla="*/ 5293 h 5300"/>
              <a:gd name="T30" fmla="*/ 554 w 1015"/>
              <a:gd name="T31" fmla="*/ 5298 h 5300"/>
              <a:gd name="T32" fmla="*/ 491 w 1015"/>
              <a:gd name="T33" fmla="*/ 5300 h 5300"/>
              <a:gd name="T34" fmla="*/ 432 w 1015"/>
              <a:gd name="T35" fmla="*/ 5298 h 5300"/>
              <a:gd name="T36" fmla="*/ 376 w 1015"/>
              <a:gd name="T37" fmla="*/ 5293 h 5300"/>
              <a:gd name="T38" fmla="*/ 324 w 1015"/>
              <a:gd name="T39" fmla="*/ 5284 h 5300"/>
              <a:gd name="T40" fmla="*/ 277 w 1015"/>
              <a:gd name="T41" fmla="*/ 5273 h 5300"/>
              <a:gd name="T42" fmla="*/ 232 w 1015"/>
              <a:gd name="T43" fmla="*/ 5257 h 5300"/>
              <a:gd name="T44" fmla="*/ 192 w 1015"/>
              <a:gd name="T45" fmla="*/ 5240 h 5300"/>
              <a:gd name="T46" fmla="*/ 156 w 1015"/>
              <a:gd name="T47" fmla="*/ 5218 h 5300"/>
              <a:gd name="T48" fmla="*/ 123 w 1015"/>
              <a:gd name="T49" fmla="*/ 5194 h 5300"/>
              <a:gd name="T50" fmla="*/ 94 w 1015"/>
              <a:gd name="T51" fmla="*/ 5165 h 5300"/>
              <a:gd name="T52" fmla="*/ 69 w 1015"/>
              <a:gd name="T53" fmla="*/ 5133 h 5300"/>
              <a:gd name="T54" fmla="*/ 48 w 1015"/>
              <a:gd name="T55" fmla="*/ 5099 h 5300"/>
              <a:gd name="T56" fmla="*/ 31 w 1015"/>
              <a:gd name="T57" fmla="*/ 5059 h 5300"/>
              <a:gd name="T58" fmla="*/ 18 w 1015"/>
              <a:gd name="T59" fmla="*/ 5018 h 5300"/>
              <a:gd name="T60" fmla="*/ 7 w 1015"/>
              <a:gd name="T61" fmla="*/ 4973 h 5300"/>
              <a:gd name="T62" fmla="*/ 2 w 1015"/>
              <a:gd name="T63" fmla="*/ 4924 h 5300"/>
              <a:gd name="T64" fmla="*/ 0 w 1015"/>
              <a:gd name="T65" fmla="*/ 4872 h 5300"/>
              <a:gd name="T66" fmla="*/ 28 w 1015"/>
              <a:gd name="T67" fmla="*/ 21 h 5300"/>
              <a:gd name="T68" fmla="*/ 86 w 1015"/>
              <a:gd name="T69" fmla="*/ 57 h 5300"/>
              <a:gd name="T70" fmla="*/ 144 w 1015"/>
              <a:gd name="T71" fmla="*/ 89 h 5300"/>
              <a:gd name="T72" fmla="*/ 202 w 1015"/>
              <a:gd name="T73" fmla="*/ 115 h 5300"/>
              <a:gd name="T74" fmla="*/ 263 w 1015"/>
              <a:gd name="T75" fmla="*/ 135 h 5300"/>
              <a:gd name="T76" fmla="*/ 324 w 1015"/>
              <a:gd name="T77" fmla="*/ 152 h 5300"/>
              <a:gd name="T78" fmla="*/ 386 w 1015"/>
              <a:gd name="T79" fmla="*/ 162 h 5300"/>
              <a:gd name="T80" fmla="*/ 448 w 1015"/>
              <a:gd name="T81" fmla="*/ 167 h 5300"/>
              <a:gd name="T82" fmla="*/ 512 w 1015"/>
              <a:gd name="T83" fmla="*/ 167 h 5300"/>
              <a:gd name="T84" fmla="*/ 576 w 1015"/>
              <a:gd name="T85" fmla="*/ 162 h 5300"/>
              <a:gd name="T86" fmla="*/ 641 w 1015"/>
              <a:gd name="T87" fmla="*/ 152 h 5300"/>
              <a:gd name="T88" fmla="*/ 707 w 1015"/>
              <a:gd name="T89" fmla="*/ 135 h 5300"/>
              <a:gd name="T90" fmla="*/ 774 w 1015"/>
              <a:gd name="T91" fmla="*/ 115 h 5300"/>
              <a:gd name="T92" fmla="*/ 842 w 1015"/>
              <a:gd name="T93" fmla="*/ 89 h 5300"/>
              <a:gd name="T94" fmla="*/ 910 w 1015"/>
              <a:gd name="T95" fmla="*/ 57 h 5300"/>
              <a:gd name="T96" fmla="*/ 980 w 1015"/>
              <a:gd name="T97" fmla="*/ 21 h 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15" h="5300">
                <a:moveTo>
                  <a:pt x="1015" y="0"/>
                </a:moveTo>
                <a:lnTo>
                  <a:pt x="1015" y="4872"/>
                </a:lnTo>
                <a:lnTo>
                  <a:pt x="1014" y="4899"/>
                </a:lnTo>
                <a:lnTo>
                  <a:pt x="1013" y="4924"/>
                </a:lnTo>
                <a:lnTo>
                  <a:pt x="1009" y="4949"/>
                </a:lnTo>
                <a:lnTo>
                  <a:pt x="1006" y="4973"/>
                </a:lnTo>
                <a:lnTo>
                  <a:pt x="1001" y="4996"/>
                </a:lnTo>
                <a:lnTo>
                  <a:pt x="996" y="5018"/>
                </a:lnTo>
                <a:lnTo>
                  <a:pt x="989" y="5039"/>
                </a:lnTo>
                <a:lnTo>
                  <a:pt x="982" y="5059"/>
                </a:lnTo>
                <a:lnTo>
                  <a:pt x="972" y="5079"/>
                </a:lnTo>
                <a:lnTo>
                  <a:pt x="963" y="5099"/>
                </a:lnTo>
                <a:lnTo>
                  <a:pt x="952" y="5116"/>
                </a:lnTo>
                <a:lnTo>
                  <a:pt x="940" y="5133"/>
                </a:lnTo>
                <a:lnTo>
                  <a:pt x="927" y="5149"/>
                </a:lnTo>
                <a:lnTo>
                  <a:pt x="913" y="5165"/>
                </a:lnTo>
                <a:lnTo>
                  <a:pt x="898" y="5179"/>
                </a:lnTo>
                <a:lnTo>
                  <a:pt x="883" y="5194"/>
                </a:lnTo>
                <a:lnTo>
                  <a:pt x="866" y="5206"/>
                </a:lnTo>
                <a:lnTo>
                  <a:pt x="847" y="5218"/>
                </a:lnTo>
                <a:lnTo>
                  <a:pt x="829" y="5230"/>
                </a:lnTo>
                <a:lnTo>
                  <a:pt x="809" y="5240"/>
                </a:lnTo>
                <a:lnTo>
                  <a:pt x="788" y="5249"/>
                </a:lnTo>
                <a:lnTo>
                  <a:pt x="766" y="5257"/>
                </a:lnTo>
                <a:lnTo>
                  <a:pt x="743" y="5266"/>
                </a:lnTo>
                <a:lnTo>
                  <a:pt x="719" y="5273"/>
                </a:lnTo>
                <a:lnTo>
                  <a:pt x="694" y="5279"/>
                </a:lnTo>
                <a:lnTo>
                  <a:pt x="668" y="5284"/>
                </a:lnTo>
                <a:lnTo>
                  <a:pt x="641" y="5289"/>
                </a:lnTo>
                <a:lnTo>
                  <a:pt x="613" y="5293"/>
                </a:lnTo>
                <a:lnTo>
                  <a:pt x="584" y="5296"/>
                </a:lnTo>
                <a:lnTo>
                  <a:pt x="554" y="5298"/>
                </a:lnTo>
                <a:lnTo>
                  <a:pt x="523" y="5299"/>
                </a:lnTo>
                <a:lnTo>
                  <a:pt x="491" y="5300"/>
                </a:lnTo>
                <a:lnTo>
                  <a:pt x="461" y="5299"/>
                </a:lnTo>
                <a:lnTo>
                  <a:pt x="432" y="5298"/>
                </a:lnTo>
                <a:lnTo>
                  <a:pt x="404" y="5296"/>
                </a:lnTo>
                <a:lnTo>
                  <a:pt x="376" y="5293"/>
                </a:lnTo>
                <a:lnTo>
                  <a:pt x="350" y="5289"/>
                </a:lnTo>
                <a:lnTo>
                  <a:pt x="324" y="5284"/>
                </a:lnTo>
                <a:lnTo>
                  <a:pt x="300" y="5279"/>
                </a:lnTo>
                <a:lnTo>
                  <a:pt x="277" y="5273"/>
                </a:lnTo>
                <a:lnTo>
                  <a:pt x="254" y="5266"/>
                </a:lnTo>
                <a:lnTo>
                  <a:pt x="232" y="5257"/>
                </a:lnTo>
                <a:lnTo>
                  <a:pt x="212" y="5249"/>
                </a:lnTo>
                <a:lnTo>
                  <a:pt x="192" y="5240"/>
                </a:lnTo>
                <a:lnTo>
                  <a:pt x="174" y="5230"/>
                </a:lnTo>
                <a:lnTo>
                  <a:pt x="156" y="5218"/>
                </a:lnTo>
                <a:lnTo>
                  <a:pt x="138" y="5206"/>
                </a:lnTo>
                <a:lnTo>
                  <a:pt x="123" y="5194"/>
                </a:lnTo>
                <a:lnTo>
                  <a:pt x="109" y="5179"/>
                </a:lnTo>
                <a:lnTo>
                  <a:pt x="94" y="5165"/>
                </a:lnTo>
                <a:lnTo>
                  <a:pt x="82" y="5149"/>
                </a:lnTo>
                <a:lnTo>
                  <a:pt x="69" y="5133"/>
                </a:lnTo>
                <a:lnTo>
                  <a:pt x="58" y="5116"/>
                </a:lnTo>
                <a:lnTo>
                  <a:pt x="48" y="5099"/>
                </a:lnTo>
                <a:lnTo>
                  <a:pt x="39" y="5079"/>
                </a:lnTo>
                <a:lnTo>
                  <a:pt x="31" y="5059"/>
                </a:lnTo>
                <a:lnTo>
                  <a:pt x="24" y="5039"/>
                </a:lnTo>
                <a:lnTo>
                  <a:pt x="18" y="5018"/>
                </a:lnTo>
                <a:lnTo>
                  <a:pt x="13" y="4996"/>
                </a:lnTo>
                <a:lnTo>
                  <a:pt x="7" y="4973"/>
                </a:lnTo>
                <a:lnTo>
                  <a:pt x="4" y="4949"/>
                </a:lnTo>
                <a:lnTo>
                  <a:pt x="2" y="4924"/>
                </a:lnTo>
                <a:lnTo>
                  <a:pt x="0" y="4899"/>
                </a:lnTo>
                <a:lnTo>
                  <a:pt x="0" y="4872"/>
                </a:lnTo>
                <a:lnTo>
                  <a:pt x="0" y="0"/>
                </a:lnTo>
                <a:lnTo>
                  <a:pt x="28" y="21"/>
                </a:lnTo>
                <a:lnTo>
                  <a:pt x="57" y="40"/>
                </a:lnTo>
                <a:lnTo>
                  <a:pt x="86" y="57"/>
                </a:lnTo>
                <a:lnTo>
                  <a:pt x="115" y="74"/>
                </a:lnTo>
                <a:lnTo>
                  <a:pt x="144" y="89"/>
                </a:lnTo>
                <a:lnTo>
                  <a:pt x="174" y="102"/>
                </a:lnTo>
                <a:lnTo>
                  <a:pt x="202" y="115"/>
                </a:lnTo>
                <a:lnTo>
                  <a:pt x="233" y="126"/>
                </a:lnTo>
                <a:lnTo>
                  <a:pt x="263" y="135"/>
                </a:lnTo>
                <a:lnTo>
                  <a:pt x="293" y="145"/>
                </a:lnTo>
                <a:lnTo>
                  <a:pt x="324" y="152"/>
                </a:lnTo>
                <a:lnTo>
                  <a:pt x="355" y="157"/>
                </a:lnTo>
                <a:lnTo>
                  <a:pt x="386" y="162"/>
                </a:lnTo>
                <a:lnTo>
                  <a:pt x="417" y="165"/>
                </a:lnTo>
                <a:lnTo>
                  <a:pt x="448" y="167"/>
                </a:lnTo>
                <a:lnTo>
                  <a:pt x="480" y="167"/>
                </a:lnTo>
                <a:lnTo>
                  <a:pt x="512" y="167"/>
                </a:lnTo>
                <a:lnTo>
                  <a:pt x="544" y="165"/>
                </a:lnTo>
                <a:lnTo>
                  <a:pt x="576" y="162"/>
                </a:lnTo>
                <a:lnTo>
                  <a:pt x="609" y="157"/>
                </a:lnTo>
                <a:lnTo>
                  <a:pt x="641" y="152"/>
                </a:lnTo>
                <a:lnTo>
                  <a:pt x="674" y="145"/>
                </a:lnTo>
                <a:lnTo>
                  <a:pt x="707" y="135"/>
                </a:lnTo>
                <a:lnTo>
                  <a:pt x="741" y="126"/>
                </a:lnTo>
                <a:lnTo>
                  <a:pt x="774" y="115"/>
                </a:lnTo>
                <a:lnTo>
                  <a:pt x="808" y="102"/>
                </a:lnTo>
                <a:lnTo>
                  <a:pt x="842" y="89"/>
                </a:lnTo>
                <a:lnTo>
                  <a:pt x="876" y="74"/>
                </a:lnTo>
                <a:lnTo>
                  <a:pt x="910" y="57"/>
                </a:lnTo>
                <a:lnTo>
                  <a:pt x="944" y="40"/>
                </a:lnTo>
                <a:lnTo>
                  <a:pt x="980" y="21"/>
                </a:lnTo>
                <a:lnTo>
                  <a:pt x="1015" y="0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1F1A17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98" name="Group 335"/>
          <p:cNvGrpSpPr>
            <a:grpSpLocks/>
          </p:cNvGrpSpPr>
          <p:nvPr/>
        </p:nvGrpSpPr>
        <p:grpSpPr bwMode="auto">
          <a:xfrm>
            <a:off x="1787661" y="2000371"/>
            <a:ext cx="248480" cy="320212"/>
            <a:chOff x="1270" y="877"/>
            <a:chExt cx="439" cy="507"/>
          </a:xfrm>
        </p:grpSpPr>
        <p:sp>
          <p:nvSpPr>
            <p:cNvPr id="99" name="Freeform 39"/>
            <p:cNvSpPr>
              <a:spLocks/>
            </p:cNvSpPr>
            <p:nvPr/>
          </p:nvSpPr>
          <p:spPr bwMode="auto">
            <a:xfrm>
              <a:off x="1270" y="910"/>
              <a:ext cx="99" cy="474"/>
            </a:xfrm>
            <a:custGeom>
              <a:avLst/>
              <a:gdLst>
                <a:gd name="T0" fmla="*/ 115 w 117"/>
                <a:gd name="T1" fmla="*/ 199 h 474"/>
                <a:gd name="T2" fmla="*/ 112 w 117"/>
                <a:gd name="T3" fmla="*/ 204 h 474"/>
                <a:gd name="T4" fmla="*/ 110 w 117"/>
                <a:gd name="T5" fmla="*/ 207 h 474"/>
                <a:gd name="T6" fmla="*/ 108 w 117"/>
                <a:gd name="T7" fmla="*/ 209 h 474"/>
                <a:gd name="T8" fmla="*/ 106 w 117"/>
                <a:gd name="T9" fmla="*/ 212 h 474"/>
                <a:gd name="T10" fmla="*/ 103 w 117"/>
                <a:gd name="T11" fmla="*/ 214 h 474"/>
                <a:gd name="T12" fmla="*/ 100 w 117"/>
                <a:gd name="T13" fmla="*/ 215 h 474"/>
                <a:gd name="T14" fmla="*/ 98 w 117"/>
                <a:gd name="T15" fmla="*/ 217 h 474"/>
                <a:gd name="T16" fmla="*/ 95 w 117"/>
                <a:gd name="T17" fmla="*/ 218 h 474"/>
                <a:gd name="T18" fmla="*/ 92 w 117"/>
                <a:gd name="T19" fmla="*/ 454 h 474"/>
                <a:gd name="T20" fmla="*/ 92 w 117"/>
                <a:gd name="T21" fmla="*/ 457 h 474"/>
                <a:gd name="T22" fmla="*/ 91 w 117"/>
                <a:gd name="T23" fmla="*/ 460 h 474"/>
                <a:gd name="T24" fmla="*/ 90 w 117"/>
                <a:gd name="T25" fmla="*/ 463 h 474"/>
                <a:gd name="T26" fmla="*/ 88 w 117"/>
                <a:gd name="T27" fmla="*/ 466 h 474"/>
                <a:gd name="T28" fmla="*/ 85 w 117"/>
                <a:gd name="T29" fmla="*/ 468 h 474"/>
                <a:gd name="T30" fmla="*/ 82 w 117"/>
                <a:gd name="T31" fmla="*/ 470 h 474"/>
                <a:gd name="T32" fmla="*/ 78 w 117"/>
                <a:gd name="T33" fmla="*/ 472 h 474"/>
                <a:gd name="T34" fmla="*/ 74 w 117"/>
                <a:gd name="T35" fmla="*/ 473 h 474"/>
                <a:gd name="T36" fmla="*/ 69 w 117"/>
                <a:gd name="T37" fmla="*/ 473 h 474"/>
                <a:gd name="T38" fmla="*/ 63 w 117"/>
                <a:gd name="T39" fmla="*/ 474 h 474"/>
                <a:gd name="T40" fmla="*/ 57 w 117"/>
                <a:gd name="T41" fmla="*/ 474 h 474"/>
                <a:gd name="T42" fmla="*/ 52 w 117"/>
                <a:gd name="T43" fmla="*/ 474 h 474"/>
                <a:gd name="T44" fmla="*/ 47 w 117"/>
                <a:gd name="T45" fmla="*/ 473 h 474"/>
                <a:gd name="T46" fmla="*/ 43 w 117"/>
                <a:gd name="T47" fmla="*/ 472 h 474"/>
                <a:gd name="T48" fmla="*/ 39 w 117"/>
                <a:gd name="T49" fmla="*/ 471 h 474"/>
                <a:gd name="T50" fmla="*/ 36 w 117"/>
                <a:gd name="T51" fmla="*/ 469 h 474"/>
                <a:gd name="T52" fmla="*/ 33 w 117"/>
                <a:gd name="T53" fmla="*/ 467 h 474"/>
                <a:gd name="T54" fmla="*/ 31 w 117"/>
                <a:gd name="T55" fmla="*/ 464 h 474"/>
                <a:gd name="T56" fmla="*/ 29 w 117"/>
                <a:gd name="T57" fmla="*/ 461 h 474"/>
                <a:gd name="T58" fmla="*/ 28 w 117"/>
                <a:gd name="T59" fmla="*/ 458 h 474"/>
                <a:gd name="T60" fmla="*/ 28 w 117"/>
                <a:gd name="T61" fmla="*/ 455 h 474"/>
                <a:gd name="T62" fmla="*/ 26 w 117"/>
                <a:gd name="T63" fmla="*/ 218 h 474"/>
                <a:gd name="T64" fmla="*/ 22 w 117"/>
                <a:gd name="T65" fmla="*/ 217 h 474"/>
                <a:gd name="T66" fmla="*/ 19 w 117"/>
                <a:gd name="T67" fmla="*/ 215 h 474"/>
                <a:gd name="T68" fmla="*/ 16 w 117"/>
                <a:gd name="T69" fmla="*/ 213 h 474"/>
                <a:gd name="T70" fmla="*/ 12 w 117"/>
                <a:gd name="T71" fmla="*/ 211 h 474"/>
                <a:gd name="T72" fmla="*/ 10 w 117"/>
                <a:gd name="T73" fmla="*/ 209 h 474"/>
                <a:gd name="T74" fmla="*/ 7 w 117"/>
                <a:gd name="T75" fmla="*/ 206 h 474"/>
                <a:gd name="T76" fmla="*/ 5 w 117"/>
                <a:gd name="T77" fmla="*/ 204 h 474"/>
                <a:gd name="T78" fmla="*/ 3 w 117"/>
                <a:gd name="T79" fmla="*/ 201 h 474"/>
                <a:gd name="T80" fmla="*/ 2 w 117"/>
                <a:gd name="T81" fmla="*/ 198 h 474"/>
                <a:gd name="T82" fmla="*/ 0 w 117"/>
                <a:gd name="T83" fmla="*/ 195 h 474"/>
                <a:gd name="T84" fmla="*/ 13 w 117"/>
                <a:gd name="T85" fmla="*/ 1 h 474"/>
                <a:gd name="T86" fmla="*/ 49 w 117"/>
                <a:gd name="T87" fmla="*/ 128 h 474"/>
                <a:gd name="T88" fmla="*/ 70 w 117"/>
                <a:gd name="T89" fmla="*/ 24 h 474"/>
                <a:gd name="T90" fmla="*/ 97 w 117"/>
                <a:gd name="T91" fmla="*/ 24 h 474"/>
                <a:gd name="T92" fmla="*/ 117 w 117"/>
                <a:gd name="T93" fmla="*/ 19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" h="474">
                  <a:moveTo>
                    <a:pt x="117" y="194"/>
                  </a:moveTo>
                  <a:lnTo>
                    <a:pt x="116" y="197"/>
                  </a:lnTo>
                  <a:lnTo>
                    <a:pt x="115" y="199"/>
                  </a:lnTo>
                  <a:lnTo>
                    <a:pt x="114" y="201"/>
                  </a:lnTo>
                  <a:lnTo>
                    <a:pt x="113" y="203"/>
                  </a:lnTo>
                  <a:lnTo>
                    <a:pt x="112" y="204"/>
                  </a:lnTo>
                  <a:lnTo>
                    <a:pt x="111" y="205"/>
                  </a:lnTo>
                  <a:lnTo>
                    <a:pt x="111" y="206"/>
                  </a:lnTo>
                  <a:lnTo>
                    <a:pt x="110" y="207"/>
                  </a:lnTo>
                  <a:lnTo>
                    <a:pt x="109" y="208"/>
                  </a:lnTo>
                  <a:lnTo>
                    <a:pt x="109" y="209"/>
                  </a:lnTo>
                  <a:lnTo>
                    <a:pt x="108" y="209"/>
                  </a:lnTo>
                  <a:lnTo>
                    <a:pt x="107" y="210"/>
                  </a:lnTo>
                  <a:lnTo>
                    <a:pt x="106" y="211"/>
                  </a:lnTo>
                  <a:lnTo>
                    <a:pt x="106" y="212"/>
                  </a:lnTo>
                  <a:lnTo>
                    <a:pt x="105" y="212"/>
                  </a:lnTo>
                  <a:lnTo>
                    <a:pt x="104" y="213"/>
                  </a:lnTo>
                  <a:lnTo>
                    <a:pt x="103" y="214"/>
                  </a:lnTo>
                  <a:lnTo>
                    <a:pt x="102" y="214"/>
                  </a:lnTo>
                  <a:lnTo>
                    <a:pt x="101" y="215"/>
                  </a:lnTo>
                  <a:lnTo>
                    <a:pt x="100" y="215"/>
                  </a:lnTo>
                  <a:lnTo>
                    <a:pt x="100" y="216"/>
                  </a:lnTo>
                  <a:lnTo>
                    <a:pt x="99" y="216"/>
                  </a:lnTo>
                  <a:lnTo>
                    <a:pt x="98" y="217"/>
                  </a:lnTo>
                  <a:lnTo>
                    <a:pt x="97" y="217"/>
                  </a:lnTo>
                  <a:lnTo>
                    <a:pt x="96" y="218"/>
                  </a:lnTo>
                  <a:lnTo>
                    <a:pt x="95" y="218"/>
                  </a:lnTo>
                  <a:lnTo>
                    <a:pt x="94" y="218"/>
                  </a:lnTo>
                  <a:lnTo>
                    <a:pt x="92" y="219"/>
                  </a:lnTo>
                  <a:lnTo>
                    <a:pt x="92" y="454"/>
                  </a:lnTo>
                  <a:lnTo>
                    <a:pt x="92" y="455"/>
                  </a:lnTo>
                  <a:lnTo>
                    <a:pt x="92" y="456"/>
                  </a:lnTo>
                  <a:lnTo>
                    <a:pt x="92" y="457"/>
                  </a:lnTo>
                  <a:lnTo>
                    <a:pt x="92" y="458"/>
                  </a:lnTo>
                  <a:lnTo>
                    <a:pt x="92" y="459"/>
                  </a:lnTo>
                  <a:lnTo>
                    <a:pt x="91" y="460"/>
                  </a:lnTo>
                  <a:lnTo>
                    <a:pt x="91" y="461"/>
                  </a:lnTo>
                  <a:lnTo>
                    <a:pt x="90" y="462"/>
                  </a:lnTo>
                  <a:lnTo>
                    <a:pt x="90" y="463"/>
                  </a:lnTo>
                  <a:lnTo>
                    <a:pt x="89" y="464"/>
                  </a:lnTo>
                  <a:lnTo>
                    <a:pt x="89" y="465"/>
                  </a:lnTo>
                  <a:lnTo>
                    <a:pt x="88" y="466"/>
                  </a:lnTo>
                  <a:lnTo>
                    <a:pt x="87" y="467"/>
                  </a:lnTo>
                  <a:lnTo>
                    <a:pt x="86" y="468"/>
                  </a:lnTo>
                  <a:lnTo>
                    <a:pt x="85" y="468"/>
                  </a:lnTo>
                  <a:lnTo>
                    <a:pt x="84" y="469"/>
                  </a:lnTo>
                  <a:lnTo>
                    <a:pt x="83" y="469"/>
                  </a:lnTo>
                  <a:lnTo>
                    <a:pt x="82" y="470"/>
                  </a:lnTo>
                  <a:lnTo>
                    <a:pt x="81" y="471"/>
                  </a:lnTo>
                  <a:lnTo>
                    <a:pt x="79" y="471"/>
                  </a:lnTo>
                  <a:lnTo>
                    <a:pt x="78" y="472"/>
                  </a:lnTo>
                  <a:lnTo>
                    <a:pt x="77" y="472"/>
                  </a:lnTo>
                  <a:lnTo>
                    <a:pt x="75" y="472"/>
                  </a:lnTo>
                  <a:lnTo>
                    <a:pt x="74" y="473"/>
                  </a:lnTo>
                  <a:lnTo>
                    <a:pt x="72" y="473"/>
                  </a:lnTo>
                  <a:lnTo>
                    <a:pt x="71" y="473"/>
                  </a:lnTo>
                  <a:lnTo>
                    <a:pt x="69" y="473"/>
                  </a:lnTo>
                  <a:lnTo>
                    <a:pt x="67" y="474"/>
                  </a:lnTo>
                  <a:lnTo>
                    <a:pt x="65" y="474"/>
                  </a:lnTo>
                  <a:lnTo>
                    <a:pt x="63" y="474"/>
                  </a:lnTo>
                  <a:lnTo>
                    <a:pt x="61" y="474"/>
                  </a:lnTo>
                  <a:lnTo>
                    <a:pt x="59" y="474"/>
                  </a:lnTo>
                  <a:lnTo>
                    <a:pt x="57" y="474"/>
                  </a:lnTo>
                  <a:lnTo>
                    <a:pt x="55" y="474"/>
                  </a:lnTo>
                  <a:lnTo>
                    <a:pt x="54" y="474"/>
                  </a:lnTo>
                  <a:lnTo>
                    <a:pt x="52" y="474"/>
                  </a:lnTo>
                  <a:lnTo>
                    <a:pt x="50" y="473"/>
                  </a:lnTo>
                  <a:lnTo>
                    <a:pt x="49" y="473"/>
                  </a:lnTo>
                  <a:lnTo>
                    <a:pt x="47" y="473"/>
                  </a:lnTo>
                  <a:lnTo>
                    <a:pt x="45" y="473"/>
                  </a:lnTo>
                  <a:lnTo>
                    <a:pt x="44" y="472"/>
                  </a:lnTo>
                  <a:lnTo>
                    <a:pt x="43" y="472"/>
                  </a:lnTo>
                  <a:lnTo>
                    <a:pt x="41" y="472"/>
                  </a:lnTo>
                  <a:lnTo>
                    <a:pt x="40" y="471"/>
                  </a:lnTo>
                  <a:lnTo>
                    <a:pt x="39" y="471"/>
                  </a:lnTo>
                  <a:lnTo>
                    <a:pt x="38" y="470"/>
                  </a:lnTo>
                  <a:lnTo>
                    <a:pt x="37" y="469"/>
                  </a:lnTo>
                  <a:lnTo>
                    <a:pt x="36" y="469"/>
                  </a:lnTo>
                  <a:lnTo>
                    <a:pt x="35" y="468"/>
                  </a:lnTo>
                  <a:lnTo>
                    <a:pt x="34" y="468"/>
                  </a:lnTo>
                  <a:lnTo>
                    <a:pt x="33" y="467"/>
                  </a:lnTo>
                  <a:lnTo>
                    <a:pt x="32" y="466"/>
                  </a:lnTo>
                  <a:lnTo>
                    <a:pt x="31" y="465"/>
                  </a:lnTo>
                  <a:lnTo>
                    <a:pt x="31" y="464"/>
                  </a:lnTo>
                  <a:lnTo>
                    <a:pt x="30" y="463"/>
                  </a:lnTo>
                  <a:lnTo>
                    <a:pt x="30" y="462"/>
                  </a:lnTo>
                  <a:lnTo>
                    <a:pt x="29" y="461"/>
                  </a:lnTo>
                  <a:lnTo>
                    <a:pt x="29" y="460"/>
                  </a:lnTo>
                  <a:lnTo>
                    <a:pt x="29" y="459"/>
                  </a:lnTo>
                  <a:lnTo>
                    <a:pt x="28" y="458"/>
                  </a:lnTo>
                  <a:lnTo>
                    <a:pt x="28" y="457"/>
                  </a:lnTo>
                  <a:lnTo>
                    <a:pt x="28" y="456"/>
                  </a:lnTo>
                  <a:lnTo>
                    <a:pt x="28" y="455"/>
                  </a:lnTo>
                  <a:lnTo>
                    <a:pt x="28" y="454"/>
                  </a:lnTo>
                  <a:lnTo>
                    <a:pt x="28" y="219"/>
                  </a:lnTo>
                  <a:lnTo>
                    <a:pt x="26" y="218"/>
                  </a:lnTo>
                  <a:lnTo>
                    <a:pt x="25" y="218"/>
                  </a:lnTo>
                  <a:lnTo>
                    <a:pt x="24" y="217"/>
                  </a:lnTo>
                  <a:lnTo>
                    <a:pt x="22" y="217"/>
                  </a:lnTo>
                  <a:lnTo>
                    <a:pt x="21" y="216"/>
                  </a:lnTo>
                  <a:lnTo>
                    <a:pt x="20" y="215"/>
                  </a:lnTo>
                  <a:lnTo>
                    <a:pt x="19" y="215"/>
                  </a:lnTo>
                  <a:lnTo>
                    <a:pt x="18" y="214"/>
                  </a:lnTo>
                  <a:lnTo>
                    <a:pt x="17" y="214"/>
                  </a:lnTo>
                  <a:lnTo>
                    <a:pt x="16" y="213"/>
                  </a:lnTo>
                  <a:lnTo>
                    <a:pt x="14" y="212"/>
                  </a:lnTo>
                  <a:lnTo>
                    <a:pt x="13" y="212"/>
                  </a:lnTo>
                  <a:lnTo>
                    <a:pt x="12" y="211"/>
                  </a:lnTo>
                  <a:lnTo>
                    <a:pt x="12" y="210"/>
                  </a:lnTo>
                  <a:lnTo>
                    <a:pt x="11" y="209"/>
                  </a:lnTo>
                  <a:lnTo>
                    <a:pt x="10" y="209"/>
                  </a:lnTo>
                  <a:lnTo>
                    <a:pt x="9" y="208"/>
                  </a:lnTo>
                  <a:lnTo>
                    <a:pt x="8" y="207"/>
                  </a:lnTo>
                  <a:lnTo>
                    <a:pt x="7" y="206"/>
                  </a:lnTo>
                  <a:lnTo>
                    <a:pt x="7" y="205"/>
                  </a:lnTo>
                  <a:lnTo>
                    <a:pt x="6" y="205"/>
                  </a:lnTo>
                  <a:lnTo>
                    <a:pt x="5" y="204"/>
                  </a:lnTo>
                  <a:lnTo>
                    <a:pt x="4" y="203"/>
                  </a:lnTo>
                  <a:lnTo>
                    <a:pt x="4" y="202"/>
                  </a:lnTo>
                  <a:lnTo>
                    <a:pt x="3" y="201"/>
                  </a:lnTo>
                  <a:lnTo>
                    <a:pt x="3" y="200"/>
                  </a:lnTo>
                  <a:lnTo>
                    <a:pt x="2" y="199"/>
                  </a:lnTo>
                  <a:lnTo>
                    <a:pt x="2" y="198"/>
                  </a:lnTo>
                  <a:lnTo>
                    <a:pt x="1" y="197"/>
                  </a:lnTo>
                  <a:lnTo>
                    <a:pt x="1" y="196"/>
                  </a:lnTo>
                  <a:lnTo>
                    <a:pt x="0" y="195"/>
                  </a:lnTo>
                  <a:lnTo>
                    <a:pt x="0" y="194"/>
                  </a:lnTo>
                  <a:lnTo>
                    <a:pt x="0" y="24"/>
                  </a:lnTo>
                  <a:lnTo>
                    <a:pt x="13" y="1"/>
                  </a:lnTo>
                  <a:lnTo>
                    <a:pt x="24" y="23"/>
                  </a:lnTo>
                  <a:cubicBezTo>
                    <a:pt x="26" y="44"/>
                    <a:pt x="20" y="109"/>
                    <a:pt x="24" y="126"/>
                  </a:cubicBezTo>
                  <a:cubicBezTo>
                    <a:pt x="28" y="143"/>
                    <a:pt x="45" y="145"/>
                    <a:pt x="49" y="128"/>
                  </a:cubicBezTo>
                  <a:lnTo>
                    <a:pt x="49" y="24"/>
                  </a:lnTo>
                  <a:lnTo>
                    <a:pt x="60" y="0"/>
                  </a:lnTo>
                  <a:lnTo>
                    <a:pt x="70" y="24"/>
                  </a:lnTo>
                  <a:cubicBezTo>
                    <a:pt x="72" y="45"/>
                    <a:pt x="66" y="111"/>
                    <a:pt x="70" y="128"/>
                  </a:cubicBezTo>
                  <a:cubicBezTo>
                    <a:pt x="74" y="145"/>
                    <a:pt x="93" y="145"/>
                    <a:pt x="97" y="128"/>
                  </a:cubicBezTo>
                  <a:lnTo>
                    <a:pt x="97" y="24"/>
                  </a:lnTo>
                  <a:lnTo>
                    <a:pt x="107" y="0"/>
                  </a:lnTo>
                  <a:lnTo>
                    <a:pt x="117" y="24"/>
                  </a:lnTo>
                  <a:lnTo>
                    <a:pt x="117" y="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0" name="Freeform 41"/>
            <p:cNvSpPr>
              <a:spLocks/>
            </p:cNvSpPr>
            <p:nvPr/>
          </p:nvSpPr>
          <p:spPr bwMode="auto">
            <a:xfrm>
              <a:off x="1625" y="877"/>
              <a:ext cx="84" cy="507"/>
            </a:xfrm>
            <a:custGeom>
              <a:avLst/>
              <a:gdLst>
                <a:gd name="T0" fmla="*/ 84 w 84"/>
                <a:gd name="T1" fmla="*/ 489 h 507"/>
                <a:gd name="T2" fmla="*/ 84 w 84"/>
                <a:gd name="T3" fmla="*/ 492 h 507"/>
                <a:gd name="T4" fmla="*/ 83 w 84"/>
                <a:gd name="T5" fmla="*/ 495 h 507"/>
                <a:gd name="T6" fmla="*/ 81 w 84"/>
                <a:gd name="T7" fmla="*/ 498 h 507"/>
                <a:gd name="T8" fmla="*/ 79 w 84"/>
                <a:gd name="T9" fmla="*/ 500 h 507"/>
                <a:gd name="T10" fmla="*/ 77 w 84"/>
                <a:gd name="T11" fmla="*/ 502 h 507"/>
                <a:gd name="T12" fmla="*/ 74 w 84"/>
                <a:gd name="T13" fmla="*/ 504 h 507"/>
                <a:gd name="T14" fmla="*/ 71 w 84"/>
                <a:gd name="T15" fmla="*/ 505 h 507"/>
                <a:gd name="T16" fmla="*/ 67 w 84"/>
                <a:gd name="T17" fmla="*/ 506 h 507"/>
                <a:gd name="T18" fmla="*/ 63 w 84"/>
                <a:gd name="T19" fmla="*/ 507 h 507"/>
                <a:gd name="T20" fmla="*/ 58 w 84"/>
                <a:gd name="T21" fmla="*/ 507 h 507"/>
                <a:gd name="T22" fmla="*/ 53 w 84"/>
                <a:gd name="T23" fmla="*/ 507 h 507"/>
                <a:gd name="T24" fmla="*/ 47 w 84"/>
                <a:gd name="T25" fmla="*/ 506 h 507"/>
                <a:gd name="T26" fmla="*/ 43 w 84"/>
                <a:gd name="T27" fmla="*/ 506 h 507"/>
                <a:gd name="T28" fmla="*/ 38 w 84"/>
                <a:gd name="T29" fmla="*/ 505 h 507"/>
                <a:gd name="T30" fmla="*/ 35 w 84"/>
                <a:gd name="T31" fmla="*/ 503 h 507"/>
                <a:gd name="T32" fmla="*/ 32 w 84"/>
                <a:gd name="T33" fmla="*/ 502 h 507"/>
                <a:gd name="T34" fmla="*/ 29 w 84"/>
                <a:gd name="T35" fmla="*/ 499 h 507"/>
                <a:gd name="T36" fmla="*/ 27 w 84"/>
                <a:gd name="T37" fmla="*/ 496 h 507"/>
                <a:gd name="T38" fmla="*/ 26 w 84"/>
                <a:gd name="T39" fmla="*/ 493 h 507"/>
                <a:gd name="T40" fmla="*/ 25 w 84"/>
                <a:gd name="T41" fmla="*/ 490 h 507"/>
                <a:gd name="T42" fmla="*/ 25 w 84"/>
                <a:gd name="T43" fmla="*/ 253 h 507"/>
                <a:gd name="T44" fmla="*/ 20 w 84"/>
                <a:gd name="T45" fmla="*/ 248 h 507"/>
                <a:gd name="T46" fmla="*/ 16 w 84"/>
                <a:gd name="T47" fmla="*/ 243 h 507"/>
                <a:gd name="T48" fmla="*/ 12 w 84"/>
                <a:gd name="T49" fmla="*/ 235 h 507"/>
                <a:gd name="T50" fmla="*/ 9 w 84"/>
                <a:gd name="T51" fmla="*/ 227 h 507"/>
                <a:gd name="T52" fmla="*/ 6 w 84"/>
                <a:gd name="T53" fmla="*/ 217 h 507"/>
                <a:gd name="T54" fmla="*/ 4 w 84"/>
                <a:gd name="T55" fmla="*/ 206 h 507"/>
                <a:gd name="T56" fmla="*/ 2 w 84"/>
                <a:gd name="T57" fmla="*/ 194 h 507"/>
                <a:gd name="T58" fmla="*/ 1 w 84"/>
                <a:gd name="T59" fmla="*/ 180 h 507"/>
                <a:gd name="T60" fmla="*/ 0 w 84"/>
                <a:gd name="T61" fmla="*/ 166 h 507"/>
                <a:gd name="T62" fmla="*/ 0 w 84"/>
                <a:gd name="T63" fmla="*/ 149 h 507"/>
                <a:gd name="T64" fmla="*/ 0 w 84"/>
                <a:gd name="T65" fmla="*/ 132 h 507"/>
                <a:gd name="T66" fmla="*/ 2 w 84"/>
                <a:gd name="T67" fmla="*/ 115 h 507"/>
                <a:gd name="T68" fmla="*/ 5 w 84"/>
                <a:gd name="T69" fmla="*/ 99 h 507"/>
                <a:gd name="T70" fmla="*/ 9 w 84"/>
                <a:gd name="T71" fmla="*/ 84 h 507"/>
                <a:gd name="T72" fmla="*/ 15 w 84"/>
                <a:gd name="T73" fmla="*/ 69 h 507"/>
                <a:gd name="T74" fmla="*/ 22 w 84"/>
                <a:gd name="T75" fmla="*/ 56 h 507"/>
                <a:gd name="T76" fmla="*/ 30 w 84"/>
                <a:gd name="T77" fmla="*/ 44 h 507"/>
                <a:gd name="T78" fmla="*/ 40 w 84"/>
                <a:gd name="T79" fmla="*/ 32 h 507"/>
                <a:gd name="T80" fmla="*/ 52 w 84"/>
                <a:gd name="T81" fmla="*/ 21 h 507"/>
                <a:gd name="T82" fmla="*/ 65 w 84"/>
                <a:gd name="T83" fmla="*/ 12 h 507"/>
                <a:gd name="T84" fmla="*/ 79 w 84"/>
                <a:gd name="T85" fmla="*/ 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507">
                  <a:moveTo>
                    <a:pt x="84" y="0"/>
                  </a:moveTo>
                  <a:lnTo>
                    <a:pt x="84" y="488"/>
                  </a:lnTo>
                  <a:lnTo>
                    <a:pt x="84" y="489"/>
                  </a:lnTo>
                  <a:lnTo>
                    <a:pt x="84" y="490"/>
                  </a:lnTo>
                  <a:lnTo>
                    <a:pt x="84" y="491"/>
                  </a:lnTo>
                  <a:lnTo>
                    <a:pt x="84" y="492"/>
                  </a:lnTo>
                  <a:lnTo>
                    <a:pt x="83" y="493"/>
                  </a:lnTo>
                  <a:lnTo>
                    <a:pt x="83" y="494"/>
                  </a:lnTo>
                  <a:lnTo>
                    <a:pt x="83" y="495"/>
                  </a:lnTo>
                  <a:lnTo>
                    <a:pt x="82" y="496"/>
                  </a:lnTo>
                  <a:lnTo>
                    <a:pt x="82" y="497"/>
                  </a:lnTo>
                  <a:lnTo>
                    <a:pt x="81" y="498"/>
                  </a:lnTo>
                  <a:lnTo>
                    <a:pt x="81" y="499"/>
                  </a:lnTo>
                  <a:lnTo>
                    <a:pt x="80" y="500"/>
                  </a:lnTo>
                  <a:lnTo>
                    <a:pt x="79" y="500"/>
                  </a:lnTo>
                  <a:lnTo>
                    <a:pt x="79" y="501"/>
                  </a:lnTo>
                  <a:lnTo>
                    <a:pt x="78" y="502"/>
                  </a:lnTo>
                  <a:lnTo>
                    <a:pt x="77" y="502"/>
                  </a:lnTo>
                  <a:lnTo>
                    <a:pt x="76" y="503"/>
                  </a:lnTo>
                  <a:lnTo>
                    <a:pt x="75" y="503"/>
                  </a:lnTo>
                  <a:lnTo>
                    <a:pt x="74" y="504"/>
                  </a:lnTo>
                  <a:lnTo>
                    <a:pt x="73" y="504"/>
                  </a:lnTo>
                  <a:lnTo>
                    <a:pt x="72" y="505"/>
                  </a:lnTo>
                  <a:lnTo>
                    <a:pt x="71" y="505"/>
                  </a:lnTo>
                  <a:lnTo>
                    <a:pt x="70" y="505"/>
                  </a:lnTo>
                  <a:lnTo>
                    <a:pt x="68" y="506"/>
                  </a:lnTo>
                  <a:lnTo>
                    <a:pt x="67" y="506"/>
                  </a:lnTo>
                  <a:lnTo>
                    <a:pt x="66" y="506"/>
                  </a:lnTo>
                  <a:lnTo>
                    <a:pt x="64" y="506"/>
                  </a:lnTo>
                  <a:lnTo>
                    <a:pt x="63" y="507"/>
                  </a:lnTo>
                  <a:lnTo>
                    <a:pt x="61" y="507"/>
                  </a:lnTo>
                  <a:lnTo>
                    <a:pt x="60" y="507"/>
                  </a:lnTo>
                  <a:lnTo>
                    <a:pt x="58" y="507"/>
                  </a:lnTo>
                  <a:lnTo>
                    <a:pt x="56" y="507"/>
                  </a:lnTo>
                  <a:lnTo>
                    <a:pt x="54" y="507"/>
                  </a:lnTo>
                  <a:lnTo>
                    <a:pt x="53" y="507"/>
                  </a:lnTo>
                  <a:lnTo>
                    <a:pt x="51" y="507"/>
                  </a:lnTo>
                  <a:lnTo>
                    <a:pt x="49" y="507"/>
                  </a:lnTo>
                  <a:lnTo>
                    <a:pt x="47" y="506"/>
                  </a:lnTo>
                  <a:lnTo>
                    <a:pt x="46" y="506"/>
                  </a:lnTo>
                  <a:lnTo>
                    <a:pt x="44" y="506"/>
                  </a:lnTo>
                  <a:lnTo>
                    <a:pt x="43" y="506"/>
                  </a:lnTo>
                  <a:lnTo>
                    <a:pt x="41" y="505"/>
                  </a:lnTo>
                  <a:lnTo>
                    <a:pt x="40" y="505"/>
                  </a:lnTo>
                  <a:lnTo>
                    <a:pt x="38" y="505"/>
                  </a:lnTo>
                  <a:lnTo>
                    <a:pt x="37" y="504"/>
                  </a:lnTo>
                  <a:lnTo>
                    <a:pt x="36" y="504"/>
                  </a:lnTo>
                  <a:lnTo>
                    <a:pt x="35" y="503"/>
                  </a:lnTo>
                  <a:lnTo>
                    <a:pt x="34" y="503"/>
                  </a:lnTo>
                  <a:lnTo>
                    <a:pt x="33" y="502"/>
                  </a:lnTo>
                  <a:lnTo>
                    <a:pt x="32" y="502"/>
                  </a:lnTo>
                  <a:lnTo>
                    <a:pt x="31" y="501"/>
                  </a:lnTo>
                  <a:lnTo>
                    <a:pt x="29" y="500"/>
                  </a:lnTo>
                  <a:lnTo>
                    <a:pt x="29" y="499"/>
                  </a:lnTo>
                  <a:lnTo>
                    <a:pt x="28" y="498"/>
                  </a:lnTo>
                  <a:lnTo>
                    <a:pt x="27" y="497"/>
                  </a:lnTo>
                  <a:lnTo>
                    <a:pt x="27" y="496"/>
                  </a:lnTo>
                  <a:lnTo>
                    <a:pt x="26" y="495"/>
                  </a:lnTo>
                  <a:lnTo>
                    <a:pt x="26" y="494"/>
                  </a:lnTo>
                  <a:lnTo>
                    <a:pt x="26" y="493"/>
                  </a:lnTo>
                  <a:lnTo>
                    <a:pt x="25" y="492"/>
                  </a:lnTo>
                  <a:lnTo>
                    <a:pt x="25" y="491"/>
                  </a:lnTo>
                  <a:lnTo>
                    <a:pt x="25" y="490"/>
                  </a:lnTo>
                  <a:lnTo>
                    <a:pt x="25" y="489"/>
                  </a:lnTo>
                  <a:lnTo>
                    <a:pt x="25" y="488"/>
                  </a:lnTo>
                  <a:lnTo>
                    <a:pt x="25" y="253"/>
                  </a:lnTo>
                  <a:lnTo>
                    <a:pt x="23" y="251"/>
                  </a:lnTo>
                  <a:lnTo>
                    <a:pt x="22" y="250"/>
                  </a:lnTo>
                  <a:lnTo>
                    <a:pt x="20" y="248"/>
                  </a:lnTo>
                  <a:lnTo>
                    <a:pt x="19" y="247"/>
                  </a:lnTo>
                  <a:lnTo>
                    <a:pt x="17" y="245"/>
                  </a:lnTo>
                  <a:lnTo>
                    <a:pt x="16" y="243"/>
                  </a:lnTo>
                  <a:lnTo>
                    <a:pt x="14" y="240"/>
                  </a:lnTo>
                  <a:lnTo>
                    <a:pt x="13" y="238"/>
                  </a:lnTo>
                  <a:lnTo>
                    <a:pt x="12" y="235"/>
                  </a:lnTo>
                  <a:lnTo>
                    <a:pt x="11" y="233"/>
                  </a:lnTo>
                  <a:lnTo>
                    <a:pt x="10" y="230"/>
                  </a:lnTo>
                  <a:lnTo>
                    <a:pt x="9" y="227"/>
                  </a:lnTo>
                  <a:lnTo>
                    <a:pt x="8" y="224"/>
                  </a:lnTo>
                  <a:lnTo>
                    <a:pt x="7" y="221"/>
                  </a:lnTo>
                  <a:lnTo>
                    <a:pt x="6" y="217"/>
                  </a:lnTo>
                  <a:lnTo>
                    <a:pt x="5" y="214"/>
                  </a:lnTo>
                  <a:lnTo>
                    <a:pt x="4" y="210"/>
                  </a:lnTo>
                  <a:lnTo>
                    <a:pt x="4" y="206"/>
                  </a:lnTo>
                  <a:lnTo>
                    <a:pt x="3" y="202"/>
                  </a:lnTo>
                  <a:lnTo>
                    <a:pt x="3" y="198"/>
                  </a:lnTo>
                  <a:lnTo>
                    <a:pt x="2" y="194"/>
                  </a:lnTo>
                  <a:lnTo>
                    <a:pt x="2" y="190"/>
                  </a:lnTo>
                  <a:lnTo>
                    <a:pt x="1" y="185"/>
                  </a:lnTo>
                  <a:lnTo>
                    <a:pt x="1" y="180"/>
                  </a:lnTo>
                  <a:lnTo>
                    <a:pt x="1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0" y="155"/>
                  </a:lnTo>
                  <a:lnTo>
                    <a:pt x="0" y="149"/>
                  </a:lnTo>
                  <a:lnTo>
                    <a:pt x="0" y="144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1" y="126"/>
                  </a:lnTo>
                  <a:lnTo>
                    <a:pt x="1" y="120"/>
                  </a:lnTo>
                  <a:lnTo>
                    <a:pt x="2" y="115"/>
                  </a:lnTo>
                  <a:lnTo>
                    <a:pt x="3" y="109"/>
                  </a:lnTo>
                  <a:lnTo>
                    <a:pt x="4" y="104"/>
                  </a:lnTo>
                  <a:lnTo>
                    <a:pt x="5" y="99"/>
                  </a:lnTo>
                  <a:lnTo>
                    <a:pt x="6" y="94"/>
                  </a:lnTo>
                  <a:lnTo>
                    <a:pt x="7" y="89"/>
                  </a:lnTo>
                  <a:lnTo>
                    <a:pt x="9" y="84"/>
                  </a:lnTo>
                  <a:lnTo>
                    <a:pt x="11" y="79"/>
                  </a:lnTo>
                  <a:lnTo>
                    <a:pt x="13" y="74"/>
                  </a:lnTo>
                  <a:lnTo>
                    <a:pt x="15" y="69"/>
                  </a:lnTo>
                  <a:lnTo>
                    <a:pt x="17" y="65"/>
                  </a:lnTo>
                  <a:lnTo>
                    <a:pt x="19" y="60"/>
                  </a:lnTo>
                  <a:lnTo>
                    <a:pt x="22" y="56"/>
                  </a:lnTo>
                  <a:lnTo>
                    <a:pt x="25" y="52"/>
                  </a:lnTo>
                  <a:lnTo>
                    <a:pt x="27" y="48"/>
                  </a:lnTo>
                  <a:lnTo>
                    <a:pt x="30" y="44"/>
                  </a:lnTo>
                  <a:lnTo>
                    <a:pt x="34" y="40"/>
                  </a:lnTo>
                  <a:lnTo>
                    <a:pt x="37" y="36"/>
                  </a:lnTo>
                  <a:lnTo>
                    <a:pt x="40" y="32"/>
                  </a:lnTo>
                  <a:lnTo>
                    <a:pt x="44" y="28"/>
                  </a:lnTo>
                  <a:lnTo>
                    <a:pt x="48" y="25"/>
                  </a:lnTo>
                  <a:lnTo>
                    <a:pt x="52" y="21"/>
                  </a:lnTo>
                  <a:lnTo>
                    <a:pt x="56" y="18"/>
                  </a:lnTo>
                  <a:lnTo>
                    <a:pt x="60" y="15"/>
                  </a:lnTo>
                  <a:lnTo>
                    <a:pt x="65" y="12"/>
                  </a:lnTo>
                  <a:lnTo>
                    <a:pt x="69" y="9"/>
                  </a:lnTo>
                  <a:lnTo>
                    <a:pt x="74" y="6"/>
                  </a:lnTo>
                  <a:lnTo>
                    <a:pt x="79" y="3"/>
                  </a:lnTo>
                  <a:lnTo>
                    <a:pt x="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1" name="Freeform 42"/>
            <p:cNvSpPr>
              <a:spLocks/>
            </p:cNvSpPr>
            <p:nvPr/>
          </p:nvSpPr>
          <p:spPr bwMode="auto">
            <a:xfrm>
              <a:off x="1432" y="913"/>
              <a:ext cx="134" cy="196"/>
            </a:xfrm>
            <a:custGeom>
              <a:avLst/>
              <a:gdLst>
                <a:gd name="T0" fmla="*/ 1248 w 2279"/>
                <a:gd name="T1" fmla="*/ 10 h 3822"/>
                <a:gd name="T2" fmla="*/ 1386 w 2279"/>
                <a:gd name="T3" fmla="*/ 45 h 3822"/>
                <a:gd name="T4" fmla="*/ 1518 w 2279"/>
                <a:gd name="T5" fmla="*/ 108 h 3822"/>
                <a:gd name="T6" fmla="*/ 1644 w 2279"/>
                <a:gd name="T7" fmla="*/ 197 h 3822"/>
                <a:gd name="T8" fmla="*/ 1764 w 2279"/>
                <a:gd name="T9" fmla="*/ 315 h 3822"/>
                <a:gd name="T10" fmla="*/ 1876 w 2279"/>
                <a:gd name="T11" fmla="*/ 459 h 3822"/>
                <a:gd name="T12" fmla="*/ 1983 w 2279"/>
                <a:gd name="T13" fmla="*/ 630 h 3822"/>
                <a:gd name="T14" fmla="*/ 2073 w 2279"/>
                <a:gd name="T15" fmla="*/ 815 h 3822"/>
                <a:gd name="T16" fmla="*/ 2147 w 2279"/>
                <a:gd name="T17" fmla="*/ 1012 h 3822"/>
                <a:gd name="T18" fmla="*/ 2205 w 2279"/>
                <a:gd name="T19" fmla="*/ 1220 h 3822"/>
                <a:gd name="T20" fmla="*/ 2246 w 2279"/>
                <a:gd name="T21" fmla="*/ 1441 h 3822"/>
                <a:gd name="T22" fmla="*/ 2271 w 2279"/>
                <a:gd name="T23" fmla="*/ 1674 h 3822"/>
                <a:gd name="T24" fmla="*/ 2279 w 2279"/>
                <a:gd name="T25" fmla="*/ 1918 h 3822"/>
                <a:gd name="T26" fmla="*/ 2271 w 2279"/>
                <a:gd name="T27" fmla="*/ 2161 h 3822"/>
                <a:gd name="T28" fmla="*/ 2246 w 2279"/>
                <a:gd name="T29" fmla="*/ 2392 h 3822"/>
                <a:gd name="T30" fmla="*/ 2205 w 2279"/>
                <a:gd name="T31" fmla="*/ 2612 h 3822"/>
                <a:gd name="T32" fmla="*/ 2147 w 2279"/>
                <a:gd name="T33" fmla="*/ 2819 h 3822"/>
                <a:gd name="T34" fmla="*/ 2073 w 2279"/>
                <a:gd name="T35" fmla="*/ 3015 h 3822"/>
                <a:gd name="T36" fmla="*/ 1983 w 2279"/>
                <a:gd name="T37" fmla="*/ 3197 h 3822"/>
                <a:gd name="T38" fmla="*/ 1876 w 2279"/>
                <a:gd name="T39" fmla="*/ 3367 h 3822"/>
                <a:gd name="T40" fmla="*/ 1764 w 2279"/>
                <a:gd name="T41" fmla="*/ 3510 h 3822"/>
                <a:gd name="T42" fmla="*/ 1644 w 2279"/>
                <a:gd name="T43" fmla="*/ 3626 h 3822"/>
                <a:gd name="T44" fmla="*/ 1518 w 2279"/>
                <a:gd name="T45" fmla="*/ 3716 h 3822"/>
                <a:gd name="T46" fmla="*/ 1386 w 2279"/>
                <a:gd name="T47" fmla="*/ 3778 h 3822"/>
                <a:gd name="T48" fmla="*/ 1248 w 2279"/>
                <a:gd name="T49" fmla="*/ 3814 h 3822"/>
                <a:gd name="T50" fmla="*/ 1104 w 2279"/>
                <a:gd name="T51" fmla="*/ 3821 h 3822"/>
                <a:gd name="T52" fmla="*/ 963 w 2279"/>
                <a:gd name="T53" fmla="*/ 3803 h 3822"/>
                <a:gd name="T54" fmla="*/ 828 w 2279"/>
                <a:gd name="T55" fmla="*/ 3756 h 3822"/>
                <a:gd name="T56" fmla="*/ 700 w 2279"/>
                <a:gd name="T57" fmla="*/ 3683 h 3822"/>
                <a:gd name="T58" fmla="*/ 577 w 2279"/>
                <a:gd name="T59" fmla="*/ 3583 h 3822"/>
                <a:gd name="T60" fmla="*/ 462 w 2279"/>
                <a:gd name="T61" fmla="*/ 3455 h 3822"/>
                <a:gd name="T62" fmla="*/ 353 w 2279"/>
                <a:gd name="T63" fmla="*/ 3302 h 3822"/>
                <a:gd name="T64" fmla="*/ 255 w 2279"/>
                <a:gd name="T65" fmla="*/ 3126 h 3822"/>
                <a:gd name="T66" fmla="*/ 173 w 2279"/>
                <a:gd name="T67" fmla="*/ 2938 h 3822"/>
                <a:gd name="T68" fmla="*/ 107 w 2279"/>
                <a:gd name="T69" fmla="*/ 2738 h 3822"/>
                <a:gd name="T70" fmla="*/ 55 w 2279"/>
                <a:gd name="T71" fmla="*/ 2525 h 3822"/>
                <a:gd name="T72" fmla="*/ 21 w 2279"/>
                <a:gd name="T73" fmla="*/ 2302 h 3822"/>
                <a:gd name="T74" fmla="*/ 2 w 2279"/>
                <a:gd name="T75" fmla="*/ 2065 h 3822"/>
                <a:gd name="T76" fmla="*/ 1 w 2279"/>
                <a:gd name="T77" fmla="*/ 1819 h 3822"/>
                <a:gd name="T78" fmla="*/ 16 w 2279"/>
                <a:gd name="T79" fmla="*/ 1579 h 3822"/>
                <a:gd name="T80" fmla="*/ 48 w 2279"/>
                <a:gd name="T81" fmla="*/ 1351 h 3822"/>
                <a:gd name="T82" fmla="*/ 94 w 2279"/>
                <a:gd name="T83" fmla="*/ 1135 h 3822"/>
                <a:gd name="T84" fmla="*/ 158 w 2279"/>
                <a:gd name="T85" fmla="*/ 931 h 3822"/>
                <a:gd name="T86" fmla="*/ 238 w 2279"/>
                <a:gd name="T87" fmla="*/ 740 h 3822"/>
                <a:gd name="T88" fmla="*/ 332 w 2279"/>
                <a:gd name="T89" fmla="*/ 559 h 3822"/>
                <a:gd name="T90" fmla="*/ 440 w 2279"/>
                <a:gd name="T91" fmla="*/ 398 h 3822"/>
                <a:gd name="T92" fmla="*/ 554 w 2279"/>
                <a:gd name="T93" fmla="*/ 264 h 3822"/>
                <a:gd name="T94" fmla="*/ 675 w 2279"/>
                <a:gd name="T95" fmla="*/ 158 h 3822"/>
                <a:gd name="T96" fmla="*/ 802 w 2279"/>
                <a:gd name="T97" fmla="*/ 79 h 3822"/>
                <a:gd name="T98" fmla="*/ 935 w 2279"/>
                <a:gd name="T99" fmla="*/ 27 h 3822"/>
                <a:gd name="T100" fmla="*/ 1075 w 2279"/>
                <a:gd name="T101" fmla="*/ 2 h 3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79" h="3822">
                  <a:moveTo>
                    <a:pt x="1132" y="0"/>
                  </a:moveTo>
                  <a:lnTo>
                    <a:pt x="1161" y="1"/>
                  </a:lnTo>
                  <a:lnTo>
                    <a:pt x="1191" y="2"/>
                  </a:lnTo>
                  <a:lnTo>
                    <a:pt x="1219" y="5"/>
                  </a:lnTo>
                  <a:lnTo>
                    <a:pt x="1248" y="10"/>
                  </a:lnTo>
                  <a:lnTo>
                    <a:pt x="1276" y="15"/>
                  </a:lnTo>
                  <a:lnTo>
                    <a:pt x="1304" y="20"/>
                  </a:lnTo>
                  <a:lnTo>
                    <a:pt x="1332" y="27"/>
                  </a:lnTo>
                  <a:lnTo>
                    <a:pt x="1359" y="35"/>
                  </a:lnTo>
                  <a:lnTo>
                    <a:pt x="1386" y="45"/>
                  </a:lnTo>
                  <a:lnTo>
                    <a:pt x="1413" y="55"/>
                  </a:lnTo>
                  <a:lnTo>
                    <a:pt x="1440" y="66"/>
                  </a:lnTo>
                  <a:lnTo>
                    <a:pt x="1467" y="79"/>
                  </a:lnTo>
                  <a:lnTo>
                    <a:pt x="1493" y="93"/>
                  </a:lnTo>
                  <a:lnTo>
                    <a:pt x="1518" y="108"/>
                  </a:lnTo>
                  <a:lnTo>
                    <a:pt x="1544" y="123"/>
                  </a:lnTo>
                  <a:lnTo>
                    <a:pt x="1570" y="141"/>
                  </a:lnTo>
                  <a:lnTo>
                    <a:pt x="1595" y="158"/>
                  </a:lnTo>
                  <a:lnTo>
                    <a:pt x="1620" y="178"/>
                  </a:lnTo>
                  <a:lnTo>
                    <a:pt x="1644" y="197"/>
                  </a:lnTo>
                  <a:lnTo>
                    <a:pt x="1669" y="219"/>
                  </a:lnTo>
                  <a:lnTo>
                    <a:pt x="1693" y="242"/>
                  </a:lnTo>
                  <a:lnTo>
                    <a:pt x="1717" y="264"/>
                  </a:lnTo>
                  <a:lnTo>
                    <a:pt x="1740" y="289"/>
                  </a:lnTo>
                  <a:lnTo>
                    <a:pt x="1764" y="315"/>
                  </a:lnTo>
                  <a:lnTo>
                    <a:pt x="1787" y="342"/>
                  </a:lnTo>
                  <a:lnTo>
                    <a:pt x="1809" y="369"/>
                  </a:lnTo>
                  <a:lnTo>
                    <a:pt x="1832" y="398"/>
                  </a:lnTo>
                  <a:lnTo>
                    <a:pt x="1855" y="428"/>
                  </a:lnTo>
                  <a:lnTo>
                    <a:pt x="1876" y="459"/>
                  </a:lnTo>
                  <a:lnTo>
                    <a:pt x="1899" y="492"/>
                  </a:lnTo>
                  <a:lnTo>
                    <a:pt x="1921" y="525"/>
                  </a:lnTo>
                  <a:lnTo>
                    <a:pt x="1943" y="559"/>
                  </a:lnTo>
                  <a:lnTo>
                    <a:pt x="1963" y="594"/>
                  </a:lnTo>
                  <a:lnTo>
                    <a:pt x="1983" y="630"/>
                  </a:lnTo>
                  <a:lnTo>
                    <a:pt x="2001" y="666"/>
                  </a:lnTo>
                  <a:lnTo>
                    <a:pt x="2021" y="702"/>
                  </a:lnTo>
                  <a:lnTo>
                    <a:pt x="2039" y="740"/>
                  </a:lnTo>
                  <a:lnTo>
                    <a:pt x="2056" y="778"/>
                  </a:lnTo>
                  <a:lnTo>
                    <a:pt x="2073" y="815"/>
                  </a:lnTo>
                  <a:lnTo>
                    <a:pt x="2089" y="854"/>
                  </a:lnTo>
                  <a:lnTo>
                    <a:pt x="2105" y="892"/>
                  </a:lnTo>
                  <a:lnTo>
                    <a:pt x="2119" y="931"/>
                  </a:lnTo>
                  <a:lnTo>
                    <a:pt x="2133" y="972"/>
                  </a:lnTo>
                  <a:lnTo>
                    <a:pt x="2147" y="1012"/>
                  </a:lnTo>
                  <a:lnTo>
                    <a:pt x="2159" y="1053"/>
                  </a:lnTo>
                  <a:lnTo>
                    <a:pt x="2172" y="1093"/>
                  </a:lnTo>
                  <a:lnTo>
                    <a:pt x="2183" y="1135"/>
                  </a:lnTo>
                  <a:lnTo>
                    <a:pt x="2194" y="1178"/>
                  </a:lnTo>
                  <a:lnTo>
                    <a:pt x="2205" y="1220"/>
                  </a:lnTo>
                  <a:lnTo>
                    <a:pt x="2214" y="1263"/>
                  </a:lnTo>
                  <a:lnTo>
                    <a:pt x="2222" y="1307"/>
                  </a:lnTo>
                  <a:lnTo>
                    <a:pt x="2230" y="1351"/>
                  </a:lnTo>
                  <a:lnTo>
                    <a:pt x="2239" y="1395"/>
                  </a:lnTo>
                  <a:lnTo>
                    <a:pt x="2246" y="1441"/>
                  </a:lnTo>
                  <a:lnTo>
                    <a:pt x="2252" y="1486"/>
                  </a:lnTo>
                  <a:lnTo>
                    <a:pt x="2257" y="1532"/>
                  </a:lnTo>
                  <a:lnTo>
                    <a:pt x="2262" y="1579"/>
                  </a:lnTo>
                  <a:lnTo>
                    <a:pt x="2267" y="1625"/>
                  </a:lnTo>
                  <a:lnTo>
                    <a:pt x="2271" y="1674"/>
                  </a:lnTo>
                  <a:lnTo>
                    <a:pt x="2274" y="1721"/>
                  </a:lnTo>
                  <a:lnTo>
                    <a:pt x="2276" y="1770"/>
                  </a:lnTo>
                  <a:lnTo>
                    <a:pt x="2277" y="1819"/>
                  </a:lnTo>
                  <a:lnTo>
                    <a:pt x="2278" y="1869"/>
                  </a:lnTo>
                  <a:lnTo>
                    <a:pt x="2279" y="1918"/>
                  </a:lnTo>
                  <a:lnTo>
                    <a:pt x="2278" y="1967"/>
                  </a:lnTo>
                  <a:lnTo>
                    <a:pt x="2277" y="2017"/>
                  </a:lnTo>
                  <a:lnTo>
                    <a:pt x="2276" y="2065"/>
                  </a:lnTo>
                  <a:lnTo>
                    <a:pt x="2274" y="2114"/>
                  </a:lnTo>
                  <a:lnTo>
                    <a:pt x="2271" y="2161"/>
                  </a:lnTo>
                  <a:lnTo>
                    <a:pt x="2267" y="2209"/>
                  </a:lnTo>
                  <a:lnTo>
                    <a:pt x="2262" y="2255"/>
                  </a:lnTo>
                  <a:lnTo>
                    <a:pt x="2257" y="2302"/>
                  </a:lnTo>
                  <a:lnTo>
                    <a:pt x="2252" y="2347"/>
                  </a:lnTo>
                  <a:lnTo>
                    <a:pt x="2246" y="2392"/>
                  </a:lnTo>
                  <a:lnTo>
                    <a:pt x="2239" y="2438"/>
                  </a:lnTo>
                  <a:lnTo>
                    <a:pt x="2230" y="2482"/>
                  </a:lnTo>
                  <a:lnTo>
                    <a:pt x="2222" y="2525"/>
                  </a:lnTo>
                  <a:lnTo>
                    <a:pt x="2214" y="2570"/>
                  </a:lnTo>
                  <a:lnTo>
                    <a:pt x="2205" y="2612"/>
                  </a:lnTo>
                  <a:lnTo>
                    <a:pt x="2194" y="2654"/>
                  </a:lnTo>
                  <a:lnTo>
                    <a:pt x="2183" y="2696"/>
                  </a:lnTo>
                  <a:lnTo>
                    <a:pt x="2172" y="2738"/>
                  </a:lnTo>
                  <a:lnTo>
                    <a:pt x="2159" y="2779"/>
                  </a:lnTo>
                  <a:lnTo>
                    <a:pt x="2147" y="2819"/>
                  </a:lnTo>
                  <a:lnTo>
                    <a:pt x="2133" y="2859"/>
                  </a:lnTo>
                  <a:lnTo>
                    <a:pt x="2119" y="2898"/>
                  </a:lnTo>
                  <a:lnTo>
                    <a:pt x="2105" y="2938"/>
                  </a:lnTo>
                  <a:lnTo>
                    <a:pt x="2089" y="2977"/>
                  </a:lnTo>
                  <a:lnTo>
                    <a:pt x="2073" y="3015"/>
                  </a:lnTo>
                  <a:lnTo>
                    <a:pt x="2056" y="3052"/>
                  </a:lnTo>
                  <a:lnTo>
                    <a:pt x="2039" y="3089"/>
                  </a:lnTo>
                  <a:lnTo>
                    <a:pt x="2021" y="3126"/>
                  </a:lnTo>
                  <a:lnTo>
                    <a:pt x="2001" y="3162"/>
                  </a:lnTo>
                  <a:lnTo>
                    <a:pt x="1983" y="3197"/>
                  </a:lnTo>
                  <a:lnTo>
                    <a:pt x="1963" y="3234"/>
                  </a:lnTo>
                  <a:lnTo>
                    <a:pt x="1943" y="3268"/>
                  </a:lnTo>
                  <a:lnTo>
                    <a:pt x="1921" y="3302"/>
                  </a:lnTo>
                  <a:lnTo>
                    <a:pt x="1899" y="3335"/>
                  </a:lnTo>
                  <a:lnTo>
                    <a:pt x="1876" y="3367"/>
                  </a:lnTo>
                  <a:lnTo>
                    <a:pt x="1855" y="3397"/>
                  </a:lnTo>
                  <a:lnTo>
                    <a:pt x="1832" y="3427"/>
                  </a:lnTo>
                  <a:lnTo>
                    <a:pt x="1809" y="3455"/>
                  </a:lnTo>
                  <a:lnTo>
                    <a:pt x="1787" y="3483"/>
                  </a:lnTo>
                  <a:lnTo>
                    <a:pt x="1764" y="3510"/>
                  </a:lnTo>
                  <a:lnTo>
                    <a:pt x="1740" y="3536"/>
                  </a:lnTo>
                  <a:lnTo>
                    <a:pt x="1717" y="3559"/>
                  </a:lnTo>
                  <a:lnTo>
                    <a:pt x="1693" y="3583"/>
                  </a:lnTo>
                  <a:lnTo>
                    <a:pt x="1669" y="3605"/>
                  </a:lnTo>
                  <a:lnTo>
                    <a:pt x="1644" y="3626"/>
                  </a:lnTo>
                  <a:lnTo>
                    <a:pt x="1620" y="3646"/>
                  </a:lnTo>
                  <a:lnTo>
                    <a:pt x="1595" y="3666"/>
                  </a:lnTo>
                  <a:lnTo>
                    <a:pt x="1570" y="3683"/>
                  </a:lnTo>
                  <a:lnTo>
                    <a:pt x="1544" y="3700"/>
                  </a:lnTo>
                  <a:lnTo>
                    <a:pt x="1518" y="3716"/>
                  </a:lnTo>
                  <a:lnTo>
                    <a:pt x="1493" y="3730"/>
                  </a:lnTo>
                  <a:lnTo>
                    <a:pt x="1467" y="3744"/>
                  </a:lnTo>
                  <a:lnTo>
                    <a:pt x="1440" y="3756"/>
                  </a:lnTo>
                  <a:lnTo>
                    <a:pt x="1413" y="3768"/>
                  </a:lnTo>
                  <a:lnTo>
                    <a:pt x="1386" y="3778"/>
                  </a:lnTo>
                  <a:lnTo>
                    <a:pt x="1359" y="3787"/>
                  </a:lnTo>
                  <a:lnTo>
                    <a:pt x="1332" y="3795"/>
                  </a:lnTo>
                  <a:lnTo>
                    <a:pt x="1304" y="3803"/>
                  </a:lnTo>
                  <a:lnTo>
                    <a:pt x="1276" y="3809"/>
                  </a:lnTo>
                  <a:lnTo>
                    <a:pt x="1248" y="3814"/>
                  </a:lnTo>
                  <a:lnTo>
                    <a:pt x="1219" y="3817"/>
                  </a:lnTo>
                  <a:lnTo>
                    <a:pt x="1191" y="3820"/>
                  </a:lnTo>
                  <a:lnTo>
                    <a:pt x="1161" y="3821"/>
                  </a:lnTo>
                  <a:lnTo>
                    <a:pt x="1132" y="3822"/>
                  </a:lnTo>
                  <a:lnTo>
                    <a:pt x="1104" y="3821"/>
                  </a:lnTo>
                  <a:lnTo>
                    <a:pt x="1075" y="3820"/>
                  </a:lnTo>
                  <a:lnTo>
                    <a:pt x="1047" y="3817"/>
                  </a:lnTo>
                  <a:lnTo>
                    <a:pt x="1019" y="3814"/>
                  </a:lnTo>
                  <a:lnTo>
                    <a:pt x="990" y="3809"/>
                  </a:lnTo>
                  <a:lnTo>
                    <a:pt x="963" y="3803"/>
                  </a:lnTo>
                  <a:lnTo>
                    <a:pt x="935" y="3795"/>
                  </a:lnTo>
                  <a:lnTo>
                    <a:pt x="908" y="3787"/>
                  </a:lnTo>
                  <a:lnTo>
                    <a:pt x="882" y="3778"/>
                  </a:lnTo>
                  <a:lnTo>
                    <a:pt x="855" y="3768"/>
                  </a:lnTo>
                  <a:lnTo>
                    <a:pt x="828" y="3756"/>
                  </a:lnTo>
                  <a:lnTo>
                    <a:pt x="802" y="3744"/>
                  </a:lnTo>
                  <a:lnTo>
                    <a:pt x="776" y="3730"/>
                  </a:lnTo>
                  <a:lnTo>
                    <a:pt x="751" y="3716"/>
                  </a:lnTo>
                  <a:lnTo>
                    <a:pt x="725" y="3700"/>
                  </a:lnTo>
                  <a:lnTo>
                    <a:pt x="700" y="3683"/>
                  </a:lnTo>
                  <a:lnTo>
                    <a:pt x="675" y="3666"/>
                  </a:lnTo>
                  <a:lnTo>
                    <a:pt x="650" y="3646"/>
                  </a:lnTo>
                  <a:lnTo>
                    <a:pt x="626" y="3626"/>
                  </a:lnTo>
                  <a:lnTo>
                    <a:pt x="602" y="3605"/>
                  </a:lnTo>
                  <a:lnTo>
                    <a:pt x="577" y="3583"/>
                  </a:lnTo>
                  <a:lnTo>
                    <a:pt x="554" y="3559"/>
                  </a:lnTo>
                  <a:lnTo>
                    <a:pt x="531" y="3536"/>
                  </a:lnTo>
                  <a:lnTo>
                    <a:pt x="507" y="3510"/>
                  </a:lnTo>
                  <a:lnTo>
                    <a:pt x="484" y="3483"/>
                  </a:lnTo>
                  <a:lnTo>
                    <a:pt x="462" y="3455"/>
                  </a:lnTo>
                  <a:lnTo>
                    <a:pt x="440" y="3427"/>
                  </a:lnTo>
                  <a:lnTo>
                    <a:pt x="417" y="3397"/>
                  </a:lnTo>
                  <a:lnTo>
                    <a:pt x="396" y="3367"/>
                  </a:lnTo>
                  <a:lnTo>
                    <a:pt x="374" y="3335"/>
                  </a:lnTo>
                  <a:lnTo>
                    <a:pt x="353" y="3302"/>
                  </a:lnTo>
                  <a:lnTo>
                    <a:pt x="332" y="3268"/>
                  </a:lnTo>
                  <a:lnTo>
                    <a:pt x="312" y="3234"/>
                  </a:lnTo>
                  <a:lnTo>
                    <a:pt x="292" y="3197"/>
                  </a:lnTo>
                  <a:lnTo>
                    <a:pt x="273" y="3162"/>
                  </a:lnTo>
                  <a:lnTo>
                    <a:pt x="255" y="3126"/>
                  </a:lnTo>
                  <a:lnTo>
                    <a:pt x="238" y="3089"/>
                  </a:lnTo>
                  <a:lnTo>
                    <a:pt x="220" y="3052"/>
                  </a:lnTo>
                  <a:lnTo>
                    <a:pt x="204" y="3015"/>
                  </a:lnTo>
                  <a:lnTo>
                    <a:pt x="188" y="2977"/>
                  </a:lnTo>
                  <a:lnTo>
                    <a:pt x="173" y="2938"/>
                  </a:lnTo>
                  <a:lnTo>
                    <a:pt x="158" y="2898"/>
                  </a:lnTo>
                  <a:lnTo>
                    <a:pt x="144" y="2859"/>
                  </a:lnTo>
                  <a:lnTo>
                    <a:pt x="130" y="2819"/>
                  </a:lnTo>
                  <a:lnTo>
                    <a:pt x="118" y="2779"/>
                  </a:lnTo>
                  <a:lnTo>
                    <a:pt x="107" y="2738"/>
                  </a:lnTo>
                  <a:lnTo>
                    <a:pt x="94" y="2696"/>
                  </a:lnTo>
                  <a:lnTo>
                    <a:pt x="84" y="2654"/>
                  </a:lnTo>
                  <a:lnTo>
                    <a:pt x="74" y="2612"/>
                  </a:lnTo>
                  <a:lnTo>
                    <a:pt x="64" y="2570"/>
                  </a:lnTo>
                  <a:lnTo>
                    <a:pt x="55" y="2525"/>
                  </a:lnTo>
                  <a:lnTo>
                    <a:pt x="48" y="2482"/>
                  </a:lnTo>
                  <a:lnTo>
                    <a:pt x="40" y="2438"/>
                  </a:lnTo>
                  <a:lnTo>
                    <a:pt x="33" y="2392"/>
                  </a:lnTo>
                  <a:lnTo>
                    <a:pt x="26" y="2347"/>
                  </a:lnTo>
                  <a:lnTo>
                    <a:pt x="21" y="2302"/>
                  </a:lnTo>
                  <a:lnTo>
                    <a:pt x="16" y="2255"/>
                  </a:lnTo>
                  <a:lnTo>
                    <a:pt x="12" y="2209"/>
                  </a:lnTo>
                  <a:lnTo>
                    <a:pt x="9" y="2161"/>
                  </a:lnTo>
                  <a:lnTo>
                    <a:pt x="5" y="2114"/>
                  </a:lnTo>
                  <a:lnTo>
                    <a:pt x="2" y="2065"/>
                  </a:lnTo>
                  <a:lnTo>
                    <a:pt x="1" y="2017"/>
                  </a:lnTo>
                  <a:lnTo>
                    <a:pt x="0" y="1967"/>
                  </a:lnTo>
                  <a:lnTo>
                    <a:pt x="0" y="1918"/>
                  </a:lnTo>
                  <a:lnTo>
                    <a:pt x="0" y="1869"/>
                  </a:lnTo>
                  <a:lnTo>
                    <a:pt x="1" y="1819"/>
                  </a:lnTo>
                  <a:lnTo>
                    <a:pt x="2" y="1770"/>
                  </a:lnTo>
                  <a:lnTo>
                    <a:pt x="5" y="1721"/>
                  </a:lnTo>
                  <a:lnTo>
                    <a:pt x="9" y="1674"/>
                  </a:lnTo>
                  <a:lnTo>
                    <a:pt x="12" y="1625"/>
                  </a:lnTo>
                  <a:lnTo>
                    <a:pt x="16" y="1579"/>
                  </a:lnTo>
                  <a:lnTo>
                    <a:pt x="21" y="1532"/>
                  </a:lnTo>
                  <a:lnTo>
                    <a:pt x="26" y="1486"/>
                  </a:lnTo>
                  <a:lnTo>
                    <a:pt x="33" y="1441"/>
                  </a:lnTo>
                  <a:lnTo>
                    <a:pt x="40" y="1395"/>
                  </a:lnTo>
                  <a:lnTo>
                    <a:pt x="48" y="1351"/>
                  </a:lnTo>
                  <a:lnTo>
                    <a:pt x="55" y="1307"/>
                  </a:lnTo>
                  <a:lnTo>
                    <a:pt x="64" y="1263"/>
                  </a:lnTo>
                  <a:lnTo>
                    <a:pt x="74" y="1220"/>
                  </a:lnTo>
                  <a:lnTo>
                    <a:pt x="84" y="1178"/>
                  </a:lnTo>
                  <a:lnTo>
                    <a:pt x="94" y="1135"/>
                  </a:lnTo>
                  <a:lnTo>
                    <a:pt x="107" y="1093"/>
                  </a:lnTo>
                  <a:lnTo>
                    <a:pt x="118" y="1053"/>
                  </a:lnTo>
                  <a:lnTo>
                    <a:pt x="130" y="1012"/>
                  </a:lnTo>
                  <a:lnTo>
                    <a:pt x="144" y="972"/>
                  </a:lnTo>
                  <a:lnTo>
                    <a:pt x="158" y="931"/>
                  </a:lnTo>
                  <a:lnTo>
                    <a:pt x="173" y="892"/>
                  </a:lnTo>
                  <a:lnTo>
                    <a:pt x="188" y="854"/>
                  </a:lnTo>
                  <a:lnTo>
                    <a:pt x="204" y="815"/>
                  </a:lnTo>
                  <a:lnTo>
                    <a:pt x="220" y="778"/>
                  </a:lnTo>
                  <a:lnTo>
                    <a:pt x="238" y="740"/>
                  </a:lnTo>
                  <a:lnTo>
                    <a:pt x="255" y="702"/>
                  </a:lnTo>
                  <a:lnTo>
                    <a:pt x="273" y="666"/>
                  </a:lnTo>
                  <a:lnTo>
                    <a:pt x="292" y="630"/>
                  </a:lnTo>
                  <a:lnTo>
                    <a:pt x="312" y="594"/>
                  </a:lnTo>
                  <a:lnTo>
                    <a:pt x="332" y="559"/>
                  </a:lnTo>
                  <a:lnTo>
                    <a:pt x="353" y="525"/>
                  </a:lnTo>
                  <a:lnTo>
                    <a:pt x="374" y="492"/>
                  </a:lnTo>
                  <a:lnTo>
                    <a:pt x="396" y="459"/>
                  </a:lnTo>
                  <a:lnTo>
                    <a:pt x="417" y="428"/>
                  </a:lnTo>
                  <a:lnTo>
                    <a:pt x="440" y="398"/>
                  </a:lnTo>
                  <a:lnTo>
                    <a:pt x="462" y="369"/>
                  </a:lnTo>
                  <a:lnTo>
                    <a:pt x="484" y="342"/>
                  </a:lnTo>
                  <a:lnTo>
                    <a:pt x="507" y="315"/>
                  </a:lnTo>
                  <a:lnTo>
                    <a:pt x="531" y="289"/>
                  </a:lnTo>
                  <a:lnTo>
                    <a:pt x="554" y="264"/>
                  </a:lnTo>
                  <a:lnTo>
                    <a:pt x="577" y="242"/>
                  </a:lnTo>
                  <a:lnTo>
                    <a:pt x="602" y="219"/>
                  </a:lnTo>
                  <a:lnTo>
                    <a:pt x="626" y="197"/>
                  </a:lnTo>
                  <a:lnTo>
                    <a:pt x="650" y="178"/>
                  </a:lnTo>
                  <a:lnTo>
                    <a:pt x="675" y="158"/>
                  </a:lnTo>
                  <a:lnTo>
                    <a:pt x="700" y="141"/>
                  </a:lnTo>
                  <a:lnTo>
                    <a:pt x="725" y="123"/>
                  </a:lnTo>
                  <a:lnTo>
                    <a:pt x="751" y="108"/>
                  </a:lnTo>
                  <a:lnTo>
                    <a:pt x="776" y="93"/>
                  </a:lnTo>
                  <a:lnTo>
                    <a:pt x="802" y="79"/>
                  </a:lnTo>
                  <a:lnTo>
                    <a:pt x="828" y="66"/>
                  </a:lnTo>
                  <a:lnTo>
                    <a:pt x="855" y="55"/>
                  </a:lnTo>
                  <a:lnTo>
                    <a:pt x="882" y="45"/>
                  </a:lnTo>
                  <a:lnTo>
                    <a:pt x="908" y="35"/>
                  </a:lnTo>
                  <a:lnTo>
                    <a:pt x="935" y="27"/>
                  </a:lnTo>
                  <a:lnTo>
                    <a:pt x="963" y="20"/>
                  </a:lnTo>
                  <a:lnTo>
                    <a:pt x="990" y="15"/>
                  </a:lnTo>
                  <a:lnTo>
                    <a:pt x="1019" y="10"/>
                  </a:lnTo>
                  <a:lnTo>
                    <a:pt x="1047" y="5"/>
                  </a:lnTo>
                  <a:lnTo>
                    <a:pt x="1075" y="2"/>
                  </a:lnTo>
                  <a:lnTo>
                    <a:pt x="1104" y="1"/>
                  </a:lnTo>
                  <a:lnTo>
                    <a:pt x="11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02" name="AutoShape 44"/>
          <p:cNvSpPr>
            <a:spLocks noChangeAspect="1" noChangeArrowheads="1" noTextEdit="1"/>
          </p:cNvSpPr>
          <p:nvPr/>
        </p:nvSpPr>
        <p:spPr bwMode="auto">
          <a:xfrm rot="20046455">
            <a:off x="2248963" y="2092582"/>
            <a:ext cx="340174" cy="15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03" name="Group 48"/>
          <p:cNvGrpSpPr>
            <a:grpSpLocks/>
          </p:cNvGrpSpPr>
          <p:nvPr/>
        </p:nvGrpSpPr>
        <p:grpSpPr bwMode="auto">
          <a:xfrm>
            <a:off x="2749319" y="2052792"/>
            <a:ext cx="327722" cy="250738"/>
            <a:chOff x="2601" y="4040"/>
            <a:chExt cx="1155" cy="792"/>
          </a:xfrm>
        </p:grpSpPr>
        <p:sp>
          <p:nvSpPr>
            <p:cNvPr id="104" name="Freeform 49"/>
            <p:cNvSpPr>
              <a:spLocks/>
            </p:cNvSpPr>
            <p:nvPr/>
          </p:nvSpPr>
          <p:spPr bwMode="auto">
            <a:xfrm>
              <a:off x="2601" y="4040"/>
              <a:ext cx="1155" cy="792"/>
            </a:xfrm>
            <a:custGeom>
              <a:avLst/>
              <a:gdLst>
                <a:gd name="T0" fmla="*/ 12407 w 16169"/>
                <a:gd name="T1" fmla="*/ 337 h 11090"/>
                <a:gd name="T2" fmla="*/ 15307 w 16169"/>
                <a:gd name="T3" fmla="*/ 5 h 11090"/>
                <a:gd name="T4" fmla="*/ 15339 w 16169"/>
                <a:gd name="T5" fmla="*/ 44 h 11090"/>
                <a:gd name="T6" fmla="*/ 15399 w 16169"/>
                <a:gd name="T7" fmla="*/ 121 h 11090"/>
                <a:gd name="T8" fmla="*/ 15491 w 16169"/>
                <a:gd name="T9" fmla="*/ 235 h 11090"/>
                <a:gd name="T10" fmla="*/ 15555 w 16169"/>
                <a:gd name="T11" fmla="*/ 325 h 11090"/>
                <a:gd name="T12" fmla="*/ 15575 w 16169"/>
                <a:gd name="T13" fmla="*/ 360 h 11090"/>
                <a:gd name="T14" fmla="*/ 15597 w 16169"/>
                <a:gd name="T15" fmla="*/ 394 h 11090"/>
                <a:gd name="T16" fmla="*/ 15623 w 16169"/>
                <a:gd name="T17" fmla="*/ 425 h 11090"/>
                <a:gd name="T18" fmla="*/ 15654 w 16169"/>
                <a:gd name="T19" fmla="*/ 452 h 11090"/>
                <a:gd name="T20" fmla="*/ 15688 w 16169"/>
                <a:gd name="T21" fmla="*/ 479 h 11090"/>
                <a:gd name="T22" fmla="*/ 15725 w 16169"/>
                <a:gd name="T23" fmla="*/ 502 h 11090"/>
                <a:gd name="T24" fmla="*/ 15768 w 16169"/>
                <a:gd name="T25" fmla="*/ 523 h 11090"/>
                <a:gd name="T26" fmla="*/ 15807 w 16169"/>
                <a:gd name="T27" fmla="*/ 548 h 11090"/>
                <a:gd name="T28" fmla="*/ 15842 w 16169"/>
                <a:gd name="T29" fmla="*/ 575 h 11090"/>
                <a:gd name="T30" fmla="*/ 15881 w 16169"/>
                <a:gd name="T31" fmla="*/ 598 h 11090"/>
                <a:gd name="T32" fmla="*/ 15924 w 16169"/>
                <a:gd name="T33" fmla="*/ 616 h 11090"/>
                <a:gd name="T34" fmla="*/ 15971 w 16169"/>
                <a:gd name="T35" fmla="*/ 630 h 11090"/>
                <a:gd name="T36" fmla="*/ 16022 w 16169"/>
                <a:gd name="T37" fmla="*/ 641 h 11090"/>
                <a:gd name="T38" fmla="*/ 16078 w 16169"/>
                <a:gd name="T39" fmla="*/ 648 h 11090"/>
                <a:gd name="T40" fmla="*/ 16137 w 16169"/>
                <a:gd name="T41" fmla="*/ 652 h 11090"/>
                <a:gd name="T42" fmla="*/ 15728 w 16169"/>
                <a:gd name="T43" fmla="*/ 8755 h 11090"/>
                <a:gd name="T44" fmla="*/ 0 w 16169"/>
                <a:gd name="T45" fmla="*/ 1869 h 11090"/>
                <a:gd name="T46" fmla="*/ 88 w 16169"/>
                <a:gd name="T47" fmla="*/ 1856 h 11090"/>
                <a:gd name="T48" fmla="*/ 168 w 16169"/>
                <a:gd name="T49" fmla="*/ 1839 h 11090"/>
                <a:gd name="T50" fmla="*/ 241 w 16169"/>
                <a:gd name="T51" fmla="*/ 1819 h 11090"/>
                <a:gd name="T52" fmla="*/ 308 w 16169"/>
                <a:gd name="T53" fmla="*/ 1795 h 11090"/>
                <a:gd name="T54" fmla="*/ 367 w 16169"/>
                <a:gd name="T55" fmla="*/ 1769 h 11090"/>
                <a:gd name="T56" fmla="*/ 419 w 16169"/>
                <a:gd name="T57" fmla="*/ 1740 h 11090"/>
                <a:gd name="T58" fmla="*/ 465 w 16169"/>
                <a:gd name="T59" fmla="*/ 1707 h 11090"/>
                <a:gd name="T60" fmla="*/ 503 w 16169"/>
                <a:gd name="T61" fmla="*/ 1672 h 11090"/>
                <a:gd name="T62" fmla="*/ 538 w 16169"/>
                <a:gd name="T63" fmla="*/ 1622 h 11090"/>
                <a:gd name="T64" fmla="*/ 568 w 16169"/>
                <a:gd name="T65" fmla="*/ 1568 h 11090"/>
                <a:gd name="T66" fmla="*/ 593 w 16169"/>
                <a:gd name="T67" fmla="*/ 1514 h 11090"/>
                <a:gd name="T68" fmla="*/ 615 w 16169"/>
                <a:gd name="T69" fmla="*/ 1458 h 11090"/>
                <a:gd name="T70" fmla="*/ 632 w 16169"/>
                <a:gd name="T71" fmla="*/ 1401 h 11090"/>
                <a:gd name="T72" fmla="*/ 643 w 16169"/>
                <a:gd name="T73" fmla="*/ 1341 h 11090"/>
                <a:gd name="T74" fmla="*/ 651 w 16169"/>
                <a:gd name="T75" fmla="*/ 1280 h 11090"/>
                <a:gd name="T76" fmla="*/ 653 w 16169"/>
                <a:gd name="T77" fmla="*/ 1217 h 11090"/>
                <a:gd name="T78" fmla="*/ 3737 w 16169"/>
                <a:gd name="T79" fmla="*/ 533 h 11090"/>
                <a:gd name="T80" fmla="*/ 12101 w 16169"/>
                <a:gd name="T81" fmla="*/ 186 h 1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169" h="11090">
                  <a:moveTo>
                    <a:pt x="12101" y="186"/>
                  </a:moveTo>
                  <a:lnTo>
                    <a:pt x="12407" y="337"/>
                  </a:lnTo>
                  <a:lnTo>
                    <a:pt x="15304" y="0"/>
                  </a:lnTo>
                  <a:lnTo>
                    <a:pt x="15307" y="5"/>
                  </a:lnTo>
                  <a:lnTo>
                    <a:pt x="15319" y="19"/>
                  </a:lnTo>
                  <a:lnTo>
                    <a:pt x="15339" y="44"/>
                  </a:lnTo>
                  <a:lnTo>
                    <a:pt x="15365" y="77"/>
                  </a:lnTo>
                  <a:lnTo>
                    <a:pt x="15399" y="121"/>
                  </a:lnTo>
                  <a:lnTo>
                    <a:pt x="15442" y="172"/>
                  </a:lnTo>
                  <a:lnTo>
                    <a:pt x="15491" y="235"/>
                  </a:lnTo>
                  <a:lnTo>
                    <a:pt x="15547" y="306"/>
                  </a:lnTo>
                  <a:lnTo>
                    <a:pt x="15555" y="325"/>
                  </a:lnTo>
                  <a:lnTo>
                    <a:pt x="15564" y="343"/>
                  </a:lnTo>
                  <a:lnTo>
                    <a:pt x="15575" y="360"/>
                  </a:lnTo>
                  <a:lnTo>
                    <a:pt x="15586" y="377"/>
                  </a:lnTo>
                  <a:lnTo>
                    <a:pt x="15597" y="394"/>
                  </a:lnTo>
                  <a:lnTo>
                    <a:pt x="15610" y="410"/>
                  </a:lnTo>
                  <a:lnTo>
                    <a:pt x="15623" y="425"/>
                  </a:lnTo>
                  <a:lnTo>
                    <a:pt x="15638" y="439"/>
                  </a:lnTo>
                  <a:lnTo>
                    <a:pt x="15654" y="452"/>
                  </a:lnTo>
                  <a:lnTo>
                    <a:pt x="15670" y="465"/>
                  </a:lnTo>
                  <a:lnTo>
                    <a:pt x="15688" y="479"/>
                  </a:lnTo>
                  <a:lnTo>
                    <a:pt x="15706" y="491"/>
                  </a:lnTo>
                  <a:lnTo>
                    <a:pt x="15725" y="502"/>
                  </a:lnTo>
                  <a:lnTo>
                    <a:pt x="15747" y="513"/>
                  </a:lnTo>
                  <a:lnTo>
                    <a:pt x="15768" y="523"/>
                  </a:lnTo>
                  <a:lnTo>
                    <a:pt x="15791" y="533"/>
                  </a:lnTo>
                  <a:lnTo>
                    <a:pt x="15807" y="548"/>
                  </a:lnTo>
                  <a:lnTo>
                    <a:pt x="15824" y="563"/>
                  </a:lnTo>
                  <a:lnTo>
                    <a:pt x="15842" y="575"/>
                  </a:lnTo>
                  <a:lnTo>
                    <a:pt x="15861" y="587"/>
                  </a:lnTo>
                  <a:lnTo>
                    <a:pt x="15881" y="598"/>
                  </a:lnTo>
                  <a:lnTo>
                    <a:pt x="15902" y="607"/>
                  </a:lnTo>
                  <a:lnTo>
                    <a:pt x="15924" y="616"/>
                  </a:lnTo>
                  <a:lnTo>
                    <a:pt x="15947" y="624"/>
                  </a:lnTo>
                  <a:lnTo>
                    <a:pt x="15971" y="630"/>
                  </a:lnTo>
                  <a:lnTo>
                    <a:pt x="15997" y="636"/>
                  </a:lnTo>
                  <a:lnTo>
                    <a:pt x="16022" y="641"/>
                  </a:lnTo>
                  <a:lnTo>
                    <a:pt x="16049" y="645"/>
                  </a:lnTo>
                  <a:lnTo>
                    <a:pt x="16078" y="648"/>
                  </a:lnTo>
                  <a:lnTo>
                    <a:pt x="16107" y="651"/>
                  </a:lnTo>
                  <a:lnTo>
                    <a:pt x="16137" y="652"/>
                  </a:lnTo>
                  <a:lnTo>
                    <a:pt x="16169" y="653"/>
                  </a:lnTo>
                  <a:lnTo>
                    <a:pt x="15728" y="8755"/>
                  </a:lnTo>
                  <a:lnTo>
                    <a:pt x="3203" y="11090"/>
                  </a:lnTo>
                  <a:lnTo>
                    <a:pt x="0" y="1869"/>
                  </a:lnTo>
                  <a:lnTo>
                    <a:pt x="45" y="1863"/>
                  </a:lnTo>
                  <a:lnTo>
                    <a:pt x="88" y="1856"/>
                  </a:lnTo>
                  <a:lnTo>
                    <a:pt x="129" y="1848"/>
                  </a:lnTo>
                  <a:lnTo>
                    <a:pt x="168" y="1839"/>
                  </a:lnTo>
                  <a:lnTo>
                    <a:pt x="206" y="1830"/>
                  </a:lnTo>
                  <a:lnTo>
                    <a:pt x="241" y="1819"/>
                  </a:lnTo>
                  <a:lnTo>
                    <a:pt x="276" y="1808"/>
                  </a:lnTo>
                  <a:lnTo>
                    <a:pt x="308" y="1795"/>
                  </a:lnTo>
                  <a:lnTo>
                    <a:pt x="338" y="1783"/>
                  </a:lnTo>
                  <a:lnTo>
                    <a:pt x="367" y="1769"/>
                  </a:lnTo>
                  <a:lnTo>
                    <a:pt x="394" y="1755"/>
                  </a:lnTo>
                  <a:lnTo>
                    <a:pt x="419" y="1740"/>
                  </a:lnTo>
                  <a:lnTo>
                    <a:pt x="443" y="1725"/>
                  </a:lnTo>
                  <a:lnTo>
                    <a:pt x="465" y="1707"/>
                  </a:lnTo>
                  <a:lnTo>
                    <a:pt x="484" y="1690"/>
                  </a:lnTo>
                  <a:lnTo>
                    <a:pt x="503" y="1672"/>
                  </a:lnTo>
                  <a:lnTo>
                    <a:pt x="521" y="1647"/>
                  </a:lnTo>
                  <a:lnTo>
                    <a:pt x="538" y="1622"/>
                  </a:lnTo>
                  <a:lnTo>
                    <a:pt x="553" y="1595"/>
                  </a:lnTo>
                  <a:lnTo>
                    <a:pt x="568" y="1568"/>
                  </a:lnTo>
                  <a:lnTo>
                    <a:pt x="581" y="1542"/>
                  </a:lnTo>
                  <a:lnTo>
                    <a:pt x="593" y="1514"/>
                  </a:lnTo>
                  <a:lnTo>
                    <a:pt x="605" y="1486"/>
                  </a:lnTo>
                  <a:lnTo>
                    <a:pt x="615" y="1458"/>
                  </a:lnTo>
                  <a:lnTo>
                    <a:pt x="624" y="1429"/>
                  </a:lnTo>
                  <a:lnTo>
                    <a:pt x="632" y="1401"/>
                  </a:lnTo>
                  <a:lnTo>
                    <a:pt x="638" y="1371"/>
                  </a:lnTo>
                  <a:lnTo>
                    <a:pt x="643" y="1341"/>
                  </a:lnTo>
                  <a:lnTo>
                    <a:pt x="648" y="1311"/>
                  </a:lnTo>
                  <a:lnTo>
                    <a:pt x="651" y="1280"/>
                  </a:lnTo>
                  <a:lnTo>
                    <a:pt x="652" y="1248"/>
                  </a:lnTo>
                  <a:lnTo>
                    <a:pt x="653" y="1217"/>
                  </a:lnTo>
                  <a:lnTo>
                    <a:pt x="653" y="958"/>
                  </a:lnTo>
                  <a:lnTo>
                    <a:pt x="3737" y="533"/>
                  </a:lnTo>
                  <a:lnTo>
                    <a:pt x="4421" y="1051"/>
                  </a:lnTo>
                  <a:lnTo>
                    <a:pt x="12101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5" name="Freeform 50"/>
            <p:cNvSpPr>
              <a:spLocks/>
            </p:cNvSpPr>
            <p:nvPr/>
          </p:nvSpPr>
          <p:spPr bwMode="auto">
            <a:xfrm>
              <a:off x="2890" y="4066"/>
              <a:ext cx="832" cy="709"/>
            </a:xfrm>
            <a:custGeom>
              <a:avLst/>
              <a:gdLst>
                <a:gd name="T0" fmla="*/ 11628 w 11660"/>
                <a:gd name="T1" fmla="*/ 554 h 9921"/>
                <a:gd name="T2" fmla="*/ 11566 w 11660"/>
                <a:gd name="T3" fmla="*/ 539 h 9921"/>
                <a:gd name="T4" fmla="*/ 11507 w 11660"/>
                <a:gd name="T5" fmla="*/ 521 h 9921"/>
                <a:gd name="T6" fmla="*/ 11452 w 11660"/>
                <a:gd name="T7" fmla="*/ 501 h 9921"/>
                <a:gd name="T8" fmla="*/ 11398 w 11660"/>
                <a:gd name="T9" fmla="*/ 478 h 9921"/>
                <a:gd name="T10" fmla="*/ 11347 w 11660"/>
                <a:gd name="T11" fmla="*/ 451 h 9921"/>
                <a:gd name="T12" fmla="*/ 11300 w 11660"/>
                <a:gd name="T13" fmla="*/ 422 h 9921"/>
                <a:gd name="T14" fmla="*/ 11254 w 11660"/>
                <a:gd name="T15" fmla="*/ 391 h 9921"/>
                <a:gd name="T16" fmla="*/ 11211 w 11660"/>
                <a:gd name="T17" fmla="*/ 355 h 9921"/>
                <a:gd name="T18" fmla="*/ 11171 w 11660"/>
                <a:gd name="T19" fmla="*/ 318 h 9921"/>
                <a:gd name="T20" fmla="*/ 11134 w 11660"/>
                <a:gd name="T21" fmla="*/ 277 h 9921"/>
                <a:gd name="T22" fmla="*/ 11099 w 11660"/>
                <a:gd name="T23" fmla="*/ 233 h 9921"/>
                <a:gd name="T24" fmla="*/ 11067 w 11660"/>
                <a:gd name="T25" fmla="*/ 186 h 9921"/>
                <a:gd name="T26" fmla="*/ 11037 w 11660"/>
                <a:gd name="T27" fmla="*/ 137 h 9921"/>
                <a:gd name="T28" fmla="*/ 11010 w 11660"/>
                <a:gd name="T29" fmla="*/ 84 h 9921"/>
                <a:gd name="T30" fmla="*/ 10987 w 11660"/>
                <a:gd name="T31" fmla="*/ 30 h 9921"/>
                <a:gd name="T32" fmla="*/ 5135 w 11660"/>
                <a:gd name="T33" fmla="*/ 726 h 9921"/>
                <a:gd name="T34" fmla="*/ 5077 w 11660"/>
                <a:gd name="T35" fmla="*/ 766 h 9921"/>
                <a:gd name="T36" fmla="*/ 5025 w 11660"/>
                <a:gd name="T37" fmla="*/ 808 h 9921"/>
                <a:gd name="T38" fmla="*/ 4980 w 11660"/>
                <a:gd name="T39" fmla="*/ 853 h 9921"/>
                <a:gd name="T40" fmla="*/ 4943 w 11660"/>
                <a:gd name="T41" fmla="*/ 901 h 9921"/>
                <a:gd name="T42" fmla="*/ 4913 w 11660"/>
                <a:gd name="T43" fmla="*/ 951 h 9921"/>
                <a:gd name="T44" fmla="*/ 4888 w 11660"/>
                <a:gd name="T45" fmla="*/ 1005 h 9921"/>
                <a:gd name="T46" fmla="*/ 4871 w 11660"/>
                <a:gd name="T47" fmla="*/ 1060 h 9921"/>
                <a:gd name="T48" fmla="*/ 4860 w 11660"/>
                <a:gd name="T49" fmla="*/ 1119 h 9921"/>
                <a:gd name="T50" fmla="*/ 4779 w 11660"/>
                <a:gd name="T51" fmla="*/ 1280 h 9921"/>
                <a:gd name="T52" fmla="*/ 4741 w 11660"/>
                <a:gd name="T53" fmla="*/ 1350 h 9921"/>
                <a:gd name="T54" fmla="*/ 4704 w 11660"/>
                <a:gd name="T55" fmla="*/ 1412 h 9921"/>
                <a:gd name="T56" fmla="*/ 4669 w 11660"/>
                <a:gd name="T57" fmla="*/ 1468 h 9921"/>
                <a:gd name="T58" fmla="*/ 4634 w 11660"/>
                <a:gd name="T59" fmla="*/ 1516 h 9921"/>
                <a:gd name="T60" fmla="*/ 4602 w 11660"/>
                <a:gd name="T61" fmla="*/ 1557 h 9921"/>
                <a:gd name="T62" fmla="*/ 4570 w 11660"/>
                <a:gd name="T63" fmla="*/ 1590 h 9921"/>
                <a:gd name="T64" fmla="*/ 4546 w 11660"/>
                <a:gd name="T65" fmla="*/ 1641 h 9921"/>
                <a:gd name="T66" fmla="*/ 4521 w 11660"/>
                <a:gd name="T67" fmla="*/ 1684 h 9921"/>
                <a:gd name="T68" fmla="*/ 4493 w 11660"/>
                <a:gd name="T69" fmla="*/ 1721 h 9921"/>
                <a:gd name="T70" fmla="*/ 4464 w 11660"/>
                <a:gd name="T71" fmla="*/ 1750 h 9921"/>
                <a:gd name="T72" fmla="*/ 4433 w 11660"/>
                <a:gd name="T73" fmla="*/ 1773 h 9921"/>
                <a:gd name="T74" fmla="*/ 4399 w 11660"/>
                <a:gd name="T75" fmla="*/ 1790 h 9921"/>
                <a:gd name="T76" fmla="*/ 4364 w 11660"/>
                <a:gd name="T77" fmla="*/ 1800 h 9921"/>
                <a:gd name="T78" fmla="*/ 4326 w 11660"/>
                <a:gd name="T79" fmla="*/ 1803 h 9921"/>
                <a:gd name="T80" fmla="*/ 896 w 11660"/>
                <a:gd name="T81" fmla="*/ 2327 h 9921"/>
                <a:gd name="T82" fmla="*/ 803 w 11660"/>
                <a:gd name="T83" fmla="*/ 2424 h 9921"/>
                <a:gd name="T84" fmla="*/ 737 w 11660"/>
                <a:gd name="T85" fmla="*/ 2487 h 9921"/>
                <a:gd name="T86" fmla="*/ 693 w 11660"/>
                <a:gd name="T87" fmla="*/ 2525 h 9921"/>
                <a:gd name="T88" fmla="*/ 651 w 11660"/>
                <a:gd name="T89" fmla="*/ 2559 h 9921"/>
                <a:gd name="T90" fmla="*/ 609 w 11660"/>
                <a:gd name="T91" fmla="*/ 2591 h 9921"/>
                <a:gd name="T92" fmla="*/ 569 w 11660"/>
                <a:gd name="T93" fmla="*/ 2618 h 9921"/>
                <a:gd name="T94" fmla="*/ 528 w 11660"/>
                <a:gd name="T95" fmla="*/ 2641 h 9921"/>
                <a:gd name="T96" fmla="*/ 490 w 11660"/>
                <a:gd name="T97" fmla="*/ 2662 h 9921"/>
                <a:gd name="T98" fmla="*/ 451 w 11660"/>
                <a:gd name="T99" fmla="*/ 2680 h 9921"/>
                <a:gd name="T100" fmla="*/ 414 w 11660"/>
                <a:gd name="T101" fmla="*/ 2693 h 9921"/>
                <a:gd name="T102" fmla="*/ 377 w 11660"/>
                <a:gd name="T103" fmla="*/ 2703 h 9921"/>
                <a:gd name="T104" fmla="*/ 342 w 11660"/>
                <a:gd name="T105" fmla="*/ 2710 h 9921"/>
                <a:gd name="T106" fmla="*/ 306 w 11660"/>
                <a:gd name="T107" fmla="*/ 2713 h 9921"/>
                <a:gd name="T108" fmla="*/ 0 w 11660"/>
                <a:gd name="T109" fmla="*/ 9921 h 9921"/>
                <a:gd name="T110" fmla="*/ 11660 w 11660"/>
                <a:gd name="T111" fmla="*/ 560 h 9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60" h="9921">
                  <a:moveTo>
                    <a:pt x="11660" y="560"/>
                  </a:moveTo>
                  <a:lnTo>
                    <a:pt x="11628" y="554"/>
                  </a:lnTo>
                  <a:lnTo>
                    <a:pt x="11597" y="546"/>
                  </a:lnTo>
                  <a:lnTo>
                    <a:pt x="11566" y="539"/>
                  </a:lnTo>
                  <a:lnTo>
                    <a:pt x="11537" y="530"/>
                  </a:lnTo>
                  <a:lnTo>
                    <a:pt x="11507" y="521"/>
                  </a:lnTo>
                  <a:lnTo>
                    <a:pt x="11479" y="512"/>
                  </a:lnTo>
                  <a:lnTo>
                    <a:pt x="11452" y="501"/>
                  </a:lnTo>
                  <a:lnTo>
                    <a:pt x="11424" y="490"/>
                  </a:lnTo>
                  <a:lnTo>
                    <a:pt x="11398" y="478"/>
                  </a:lnTo>
                  <a:lnTo>
                    <a:pt x="11373" y="466"/>
                  </a:lnTo>
                  <a:lnTo>
                    <a:pt x="11347" y="451"/>
                  </a:lnTo>
                  <a:lnTo>
                    <a:pt x="11323" y="437"/>
                  </a:lnTo>
                  <a:lnTo>
                    <a:pt x="11300" y="422"/>
                  </a:lnTo>
                  <a:lnTo>
                    <a:pt x="11276" y="407"/>
                  </a:lnTo>
                  <a:lnTo>
                    <a:pt x="11254" y="391"/>
                  </a:lnTo>
                  <a:lnTo>
                    <a:pt x="11232" y="374"/>
                  </a:lnTo>
                  <a:lnTo>
                    <a:pt x="11211" y="355"/>
                  </a:lnTo>
                  <a:lnTo>
                    <a:pt x="11190" y="337"/>
                  </a:lnTo>
                  <a:lnTo>
                    <a:pt x="11171" y="318"/>
                  </a:lnTo>
                  <a:lnTo>
                    <a:pt x="11152" y="298"/>
                  </a:lnTo>
                  <a:lnTo>
                    <a:pt x="11134" y="277"/>
                  </a:lnTo>
                  <a:lnTo>
                    <a:pt x="11115" y="255"/>
                  </a:lnTo>
                  <a:lnTo>
                    <a:pt x="11099" y="233"/>
                  </a:lnTo>
                  <a:lnTo>
                    <a:pt x="11082" y="211"/>
                  </a:lnTo>
                  <a:lnTo>
                    <a:pt x="11067" y="186"/>
                  </a:lnTo>
                  <a:lnTo>
                    <a:pt x="11052" y="162"/>
                  </a:lnTo>
                  <a:lnTo>
                    <a:pt x="11037" y="137"/>
                  </a:lnTo>
                  <a:lnTo>
                    <a:pt x="11023" y="112"/>
                  </a:lnTo>
                  <a:lnTo>
                    <a:pt x="11010" y="84"/>
                  </a:lnTo>
                  <a:lnTo>
                    <a:pt x="10998" y="57"/>
                  </a:lnTo>
                  <a:lnTo>
                    <a:pt x="10987" y="30"/>
                  </a:lnTo>
                  <a:lnTo>
                    <a:pt x="10976" y="0"/>
                  </a:lnTo>
                  <a:lnTo>
                    <a:pt x="5135" y="726"/>
                  </a:lnTo>
                  <a:lnTo>
                    <a:pt x="5105" y="745"/>
                  </a:lnTo>
                  <a:lnTo>
                    <a:pt x="5077" y="766"/>
                  </a:lnTo>
                  <a:lnTo>
                    <a:pt x="5050" y="786"/>
                  </a:lnTo>
                  <a:lnTo>
                    <a:pt x="5025" y="808"/>
                  </a:lnTo>
                  <a:lnTo>
                    <a:pt x="5002" y="831"/>
                  </a:lnTo>
                  <a:lnTo>
                    <a:pt x="4980" y="853"/>
                  </a:lnTo>
                  <a:lnTo>
                    <a:pt x="4961" y="876"/>
                  </a:lnTo>
                  <a:lnTo>
                    <a:pt x="4943" y="901"/>
                  </a:lnTo>
                  <a:lnTo>
                    <a:pt x="4927" y="926"/>
                  </a:lnTo>
                  <a:lnTo>
                    <a:pt x="4913" y="951"/>
                  </a:lnTo>
                  <a:lnTo>
                    <a:pt x="4899" y="977"/>
                  </a:lnTo>
                  <a:lnTo>
                    <a:pt x="4888" y="1005"/>
                  </a:lnTo>
                  <a:lnTo>
                    <a:pt x="4879" y="1032"/>
                  </a:lnTo>
                  <a:lnTo>
                    <a:pt x="4871" y="1060"/>
                  </a:lnTo>
                  <a:lnTo>
                    <a:pt x="4865" y="1090"/>
                  </a:lnTo>
                  <a:lnTo>
                    <a:pt x="4860" y="1119"/>
                  </a:lnTo>
                  <a:lnTo>
                    <a:pt x="4818" y="1203"/>
                  </a:lnTo>
                  <a:lnTo>
                    <a:pt x="4779" y="1280"/>
                  </a:lnTo>
                  <a:lnTo>
                    <a:pt x="4759" y="1316"/>
                  </a:lnTo>
                  <a:lnTo>
                    <a:pt x="4741" y="1350"/>
                  </a:lnTo>
                  <a:lnTo>
                    <a:pt x="4721" y="1382"/>
                  </a:lnTo>
                  <a:lnTo>
                    <a:pt x="4704" y="1412"/>
                  </a:lnTo>
                  <a:lnTo>
                    <a:pt x="4686" y="1442"/>
                  </a:lnTo>
                  <a:lnTo>
                    <a:pt x="4669" y="1468"/>
                  </a:lnTo>
                  <a:lnTo>
                    <a:pt x="4651" y="1493"/>
                  </a:lnTo>
                  <a:lnTo>
                    <a:pt x="4634" y="1516"/>
                  </a:lnTo>
                  <a:lnTo>
                    <a:pt x="4618" y="1538"/>
                  </a:lnTo>
                  <a:lnTo>
                    <a:pt x="4602" y="1557"/>
                  </a:lnTo>
                  <a:lnTo>
                    <a:pt x="4586" y="1574"/>
                  </a:lnTo>
                  <a:lnTo>
                    <a:pt x="4570" y="1590"/>
                  </a:lnTo>
                  <a:lnTo>
                    <a:pt x="4558" y="1617"/>
                  </a:lnTo>
                  <a:lnTo>
                    <a:pt x="4546" y="1641"/>
                  </a:lnTo>
                  <a:lnTo>
                    <a:pt x="4533" y="1663"/>
                  </a:lnTo>
                  <a:lnTo>
                    <a:pt x="4521" y="1684"/>
                  </a:lnTo>
                  <a:lnTo>
                    <a:pt x="4507" y="1704"/>
                  </a:lnTo>
                  <a:lnTo>
                    <a:pt x="4493" y="1721"/>
                  </a:lnTo>
                  <a:lnTo>
                    <a:pt x="4478" y="1737"/>
                  </a:lnTo>
                  <a:lnTo>
                    <a:pt x="4464" y="1750"/>
                  </a:lnTo>
                  <a:lnTo>
                    <a:pt x="4449" y="1763"/>
                  </a:lnTo>
                  <a:lnTo>
                    <a:pt x="4433" y="1773"/>
                  </a:lnTo>
                  <a:lnTo>
                    <a:pt x="4417" y="1783"/>
                  </a:lnTo>
                  <a:lnTo>
                    <a:pt x="4399" y="1790"/>
                  </a:lnTo>
                  <a:lnTo>
                    <a:pt x="4382" y="1796"/>
                  </a:lnTo>
                  <a:lnTo>
                    <a:pt x="4364" y="1800"/>
                  </a:lnTo>
                  <a:lnTo>
                    <a:pt x="4346" y="1802"/>
                  </a:lnTo>
                  <a:lnTo>
                    <a:pt x="4326" y="1803"/>
                  </a:lnTo>
                  <a:lnTo>
                    <a:pt x="942" y="2273"/>
                  </a:lnTo>
                  <a:lnTo>
                    <a:pt x="896" y="2327"/>
                  </a:lnTo>
                  <a:lnTo>
                    <a:pt x="849" y="2377"/>
                  </a:lnTo>
                  <a:lnTo>
                    <a:pt x="803" y="2424"/>
                  </a:lnTo>
                  <a:lnTo>
                    <a:pt x="759" y="2467"/>
                  </a:lnTo>
                  <a:lnTo>
                    <a:pt x="737" y="2487"/>
                  </a:lnTo>
                  <a:lnTo>
                    <a:pt x="715" y="2507"/>
                  </a:lnTo>
                  <a:lnTo>
                    <a:pt x="693" y="2525"/>
                  </a:lnTo>
                  <a:lnTo>
                    <a:pt x="672" y="2542"/>
                  </a:lnTo>
                  <a:lnTo>
                    <a:pt x="651" y="2559"/>
                  </a:lnTo>
                  <a:lnTo>
                    <a:pt x="630" y="2575"/>
                  </a:lnTo>
                  <a:lnTo>
                    <a:pt x="609" y="2591"/>
                  </a:lnTo>
                  <a:lnTo>
                    <a:pt x="589" y="2604"/>
                  </a:lnTo>
                  <a:lnTo>
                    <a:pt x="569" y="2618"/>
                  </a:lnTo>
                  <a:lnTo>
                    <a:pt x="548" y="2630"/>
                  </a:lnTo>
                  <a:lnTo>
                    <a:pt x="528" y="2641"/>
                  </a:lnTo>
                  <a:lnTo>
                    <a:pt x="509" y="2652"/>
                  </a:lnTo>
                  <a:lnTo>
                    <a:pt x="490" y="2662"/>
                  </a:lnTo>
                  <a:lnTo>
                    <a:pt x="470" y="2672"/>
                  </a:lnTo>
                  <a:lnTo>
                    <a:pt x="451" y="2680"/>
                  </a:lnTo>
                  <a:lnTo>
                    <a:pt x="432" y="2687"/>
                  </a:lnTo>
                  <a:lnTo>
                    <a:pt x="414" y="2693"/>
                  </a:lnTo>
                  <a:lnTo>
                    <a:pt x="395" y="2699"/>
                  </a:lnTo>
                  <a:lnTo>
                    <a:pt x="377" y="2703"/>
                  </a:lnTo>
                  <a:lnTo>
                    <a:pt x="359" y="2707"/>
                  </a:lnTo>
                  <a:lnTo>
                    <a:pt x="342" y="2710"/>
                  </a:lnTo>
                  <a:lnTo>
                    <a:pt x="324" y="2712"/>
                  </a:lnTo>
                  <a:lnTo>
                    <a:pt x="306" y="2713"/>
                  </a:lnTo>
                  <a:lnTo>
                    <a:pt x="289" y="2714"/>
                  </a:lnTo>
                  <a:lnTo>
                    <a:pt x="0" y="9921"/>
                  </a:lnTo>
                  <a:lnTo>
                    <a:pt x="11266" y="7736"/>
                  </a:lnTo>
                  <a:lnTo>
                    <a:pt x="11660" y="560"/>
                  </a:lnTo>
                </a:path>
              </a:pathLst>
            </a:custGeom>
            <a:solidFill>
              <a:srgbClr val="336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bg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06" name="Group 179"/>
          <p:cNvGrpSpPr>
            <a:grpSpLocks/>
          </p:cNvGrpSpPr>
          <p:nvPr/>
        </p:nvGrpSpPr>
        <p:grpSpPr bwMode="auto">
          <a:xfrm>
            <a:off x="3289296" y="2023108"/>
            <a:ext cx="273951" cy="257685"/>
            <a:chOff x="3923" y="913"/>
            <a:chExt cx="484" cy="408"/>
          </a:xfrm>
        </p:grpSpPr>
        <p:sp>
          <p:nvSpPr>
            <p:cNvPr id="107" name="Freeform 52"/>
            <p:cNvSpPr>
              <a:spLocks/>
            </p:cNvSpPr>
            <p:nvPr/>
          </p:nvSpPr>
          <p:spPr bwMode="auto">
            <a:xfrm>
              <a:off x="3923" y="1272"/>
              <a:ext cx="484" cy="49"/>
            </a:xfrm>
            <a:custGeom>
              <a:avLst/>
              <a:gdLst>
                <a:gd name="T0" fmla="*/ 1071 w 11146"/>
                <a:gd name="T1" fmla="*/ 1139 h 1140"/>
                <a:gd name="T2" fmla="*/ 937 w 11146"/>
                <a:gd name="T3" fmla="*/ 1130 h 1140"/>
                <a:gd name="T4" fmla="*/ 812 w 11146"/>
                <a:gd name="T5" fmla="*/ 1112 h 1140"/>
                <a:gd name="T6" fmla="*/ 697 w 11146"/>
                <a:gd name="T7" fmla="*/ 1086 h 1140"/>
                <a:gd name="T8" fmla="*/ 589 w 11146"/>
                <a:gd name="T9" fmla="*/ 1049 h 1140"/>
                <a:gd name="T10" fmla="*/ 492 w 11146"/>
                <a:gd name="T11" fmla="*/ 1005 h 1140"/>
                <a:gd name="T12" fmla="*/ 403 w 11146"/>
                <a:gd name="T13" fmla="*/ 952 h 1140"/>
                <a:gd name="T14" fmla="*/ 322 w 11146"/>
                <a:gd name="T15" fmla="*/ 889 h 1140"/>
                <a:gd name="T16" fmla="*/ 251 w 11146"/>
                <a:gd name="T17" fmla="*/ 818 h 1140"/>
                <a:gd name="T18" fmla="*/ 189 w 11146"/>
                <a:gd name="T19" fmla="*/ 738 h 1140"/>
                <a:gd name="T20" fmla="*/ 136 w 11146"/>
                <a:gd name="T21" fmla="*/ 649 h 1140"/>
                <a:gd name="T22" fmla="*/ 91 w 11146"/>
                <a:gd name="T23" fmla="*/ 551 h 1140"/>
                <a:gd name="T24" fmla="*/ 55 w 11146"/>
                <a:gd name="T25" fmla="*/ 444 h 1140"/>
                <a:gd name="T26" fmla="*/ 28 w 11146"/>
                <a:gd name="T27" fmla="*/ 328 h 1140"/>
                <a:gd name="T28" fmla="*/ 10 w 11146"/>
                <a:gd name="T29" fmla="*/ 204 h 1140"/>
                <a:gd name="T30" fmla="*/ 2 w 11146"/>
                <a:gd name="T31" fmla="*/ 70 h 1140"/>
                <a:gd name="T32" fmla="*/ 11132 w 11146"/>
                <a:gd name="T33" fmla="*/ 0 h 1140"/>
                <a:gd name="T34" fmla="*/ 11144 w 11146"/>
                <a:gd name="T35" fmla="*/ 70 h 1140"/>
                <a:gd name="T36" fmla="*/ 11135 w 11146"/>
                <a:gd name="T37" fmla="*/ 204 h 1140"/>
                <a:gd name="T38" fmla="*/ 11117 w 11146"/>
                <a:gd name="T39" fmla="*/ 328 h 1140"/>
                <a:gd name="T40" fmla="*/ 11090 w 11146"/>
                <a:gd name="T41" fmla="*/ 444 h 1140"/>
                <a:gd name="T42" fmla="*/ 11054 w 11146"/>
                <a:gd name="T43" fmla="*/ 551 h 1140"/>
                <a:gd name="T44" fmla="*/ 11009 w 11146"/>
                <a:gd name="T45" fmla="*/ 649 h 1140"/>
                <a:gd name="T46" fmla="*/ 10955 w 11146"/>
                <a:gd name="T47" fmla="*/ 738 h 1140"/>
                <a:gd name="T48" fmla="*/ 10892 w 11146"/>
                <a:gd name="T49" fmla="*/ 818 h 1140"/>
                <a:gd name="T50" fmla="*/ 10821 w 11146"/>
                <a:gd name="T51" fmla="*/ 889 h 1140"/>
                <a:gd name="T52" fmla="*/ 10739 w 11146"/>
                <a:gd name="T53" fmla="*/ 952 h 1140"/>
                <a:gd name="T54" fmla="*/ 10650 w 11146"/>
                <a:gd name="T55" fmla="*/ 1005 h 1140"/>
                <a:gd name="T56" fmla="*/ 10551 w 11146"/>
                <a:gd name="T57" fmla="*/ 1049 h 1140"/>
                <a:gd name="T58" fmla="*/ 10443 w 11146"/>
                <a:gd name="T59" fmla="*/ 1086 h 1140"/>
                <a:gd name="T60" fmla="*/ 10327 w 11146"/>
                <a:gd name="T61" fmla="*/ 1112 h 1140"/>
                <a:gd name="T62" fmla="*/ 10202 w 11146"/>
                <a:gd name="T63" fmla="*/ 1130 h 1140"/>
                <a:gd name="T64" fmla="*/ 10067 w 11146"/>
                <a:gd name="T65" fmla="*/ 1139 h 1140"/>
                <a:gd name="T66" fmla="*/ 1141 w 11146"/>
                <a:gd name="T67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46" h="1140">
                  <a:moveTo>
                    <a:pt x="1141" y="1140"/>
                  </a:moveTo>
                  <a:lnTo>
                    <a:pt x="1071" y="1139"/>
                  </a:lnTo>
                  <a:lnTo>
                    <a:pt x="1003" y="1136"/>
                  </a:lnTo>
                  <a:lnTo>
                    <a:pt x="937" y="1130"/>
                  </a:lnTo>
                  <a:lnTo>
                    <a:pt x="873" y="1122"/>
                  </a:lnTo>
                  <a:lnTo>
                    <a:pt x="812" y="1112"/>
                  </a:lnTo>
                  <a:lnTo>
                    <a:pt x="753" y="1100"/>
                  </a:lnTo>
                  <a:lnTo>
                    <a:pt x="697" y="1086"/>
                  </a:lnTo>
                  <a:lnTo>
                    <a:pt x="642" y="1068"/>
                  </a:lnTo>
                  <a:lnTo>
                    <a:pt x="589" y="1049"/>
                  </a:lnTo>
                  <a:lnTo>
                    <a:pt x="539" y="1028"/>
                  </a:lnTo>
                  <a:lnTo>
                    <a:pt x="492" y="1005"/>
                  </a:lnTo>
                  <a:lnTo>
                    <a:pt x="446" y="979"/>
                  </a:lnTo>
                  <a:lnTo>
                    <a:pt x="403" y="952"/>
                  </a:lnTo>
                  <a:lnTo>
                    <a:pt x="361" y="922"/>
                  </a:lnTo>
                  <a:lnTo>
                    <a:pt x="322" y="889"/>
                  </a:lnTo>
                  <a:lnTo>
                    <a:pt x="286" y="855"/>
                  </a:lnTo>
                  <a:lnTo>
                    <a:pt x="251" y="818"/>
                  </a:lnTo>
                  <a:lnTo>
                    <a:pt x="219" y="779"/>
                  </a:lnTo>
                  <a:lnTo>
                    <a:pt x="189" y="738"/>
                  </a:lnTo>
                  <a:lnTo>
                    <a:pt x="161" y="694"/>
                  </a:lnTo>
                  <a:lnTo>
                    <a:pt x="136" y="649"/>
                  </a:lnTo>
                  <a:lnTo>
                    <a:pt x="112" y="601"/>
                  </a:lnTo>
                  <a:lnTo>
                    <a:pt x="91" y="551"/>
                  </a:lnTo>
                  <a:lnTo>
                    <a:pt x="71" y="499"/>
                  </a:lnTo>
                  <a:lnTo>
                    <a:pt x="55" y="444"/>
                  </a:lnTo>
                  <a:lnTo>
                    <a:pt x="40" y="387"/>
                  </a:lnTo>
                  <a:lnTo>
                    <a:pt x="28" y="328"/>
                  </a:lnTo>
                  <a:lnTo>
                    <a:pt x="18" y="267"/>
                  </a:lnTo>
                  <a:lnTo>
                    <a:pt x="10" y="204"/>
                  </a:lnTo>
                  <a:lnTo>
                    <a:pt x="5" y="137"/>
                  </a:lnTo>
                  <a:lnTo>
                    <a:pt x="2" y="70"/>
                  </a:lnTo>
                  <a:lnTo>
                    <a:pt x="0" y="0"/>
                  </a:lnTo>
                  <a:lnTo>
                    <a:pt x="11132" y="0"/>
                  </a:lnTo>
                  <a:lnTo>
                    <a:pt x="11146" y="0"/>
                  </a:lnTo>
                  <a:lnTo>
                    <a:pt x="11144" y="70"/>
                  </a:lnTo>
                  <a:lnTo>
                    <a:pt x="11141" y="137"/>
                  </a:lnTo>
                  <a:lnTo>
                    <a:pt x="11135" y="204"/>
                  </a:lnTo>
                  <a:lnTo>
                    <a:pt x="11128" y="267"/>
                  </a:lnTo>
                  <a:lnTo>
                    <a:pt x="11117" y="328"/>
                  </a:lnTo>
                  <a:lnTo>
                    <a:pt x="11105" y="387"/>
                  </a:lnTo>
                  <a:lnTo>
                    <a:pt x="11090" y="444"/>
                  </a:lnTo>
                  <a:lnTo>
                    <a:pt x="11074" y="499"/>
                  </a:lnTo>
                  <a:lnTo>
                    <a:pt x="11054" y="551"/>
                  </a:lnTo>
                  <a:lnTo>
                    <a:pt x="11032" y="601"/>
                  </a:lnTo>
                  <a:lnTo>
                    <a:pt x="11009" y="649"/>
                  </a:lnTo>
                  <a:lnTo>
                    <a:pt x="10983" y="694"/>
                  </a:lnTo>
                  <a:lnTo>
                    <a:pt x="10955" y="738"/>
                  </a:lnTo>
                  <a:lnTo>
                    <a:pt x="10925" y="779"/>
                  </a:lnTo>
                  <a:lnTo>
                    <a:pt x="10892" y="818"/>
                  </a:lnTo>
                  <a:lnTo>
                    <a:pt x="10858" y="855"/>
                  </a:lnTo>
                  <a:lnTo>
                    <a:pt x="10821" y="889"/>
                  </a:lnTo>
                  <a:lnTo>
                    <a:pt x="10782" y="922"/>
                  </a:lnTo>
                  <a:lnTo>
                    <a:pt x="10739" y="952"/>
                  </a:lnTo>
                  <a:lnTo>
                    <a:pt x="10696" y="979"/>
                  </a:lnTo>
                  <a:lnTo>
                    <a:pt x="10650" y="1005"/>
                  </a:lnTo>
                  <a:lnTo>
                    <a:pt x="10602" y="1028"/>
                  </a:lnTo>
                  <a:lnTo>
                    <a:pt x="10551" y="1049"/>
                  </a:lnTo>
                  <a:lnTo>
                    <a:pt x="10499" y="1068"/>
                  </a:lnTo>
                  <a:lnTo>
                    <a:pt x="10443" y="1086"/>
                  </a:lnTo>
                  <a:lnTo>
                    <a:pt x="10386" y="1100"/>
                  </a:lnTo>
                  <a:lnTo>
                    <a:pt x="10327" y="1112"/>
                  </a:lnTo>
                  <a:lnTo>
                    <a:pt x="10265" y="1122"/>
                  </a:lnTo>
                  <a:lnTo>
                    <a:pt x="10202" y="1130"/>
                  </a:lnTo>
                  <a:lnTo>
                    <a:pt x="10135" y="1136"/>
                  </a:lnTo>
                  <a:lnTo>
                    <a:pt x="10067" y="1139"/>
                  </a:lnTo>
                  <a:lnTo>
                    <a:pt x="9996" y="1140"/>
                  </a:lnTo>
                  <a:lnTo>
                    <a:pt x="1141" y="114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8" name="Freeform 53"/>
            <p:cNvSpPr>
              <a:spLocks/>
            </p:cNvSpPr>
            <p:nvPr/>
          </p:nvSpPr>
          <p:spPr bwMode="auto">
            <a:xfrm>
              <a:off x="4033" y="1025"/>
              <a:ext cx="355" cy="232"/>
            </a:xfrm>
            <a:custGeom>
              <a:avLst/>
              <a:gdLst>
                <a:gd name="T0" fmla="*/ 6055 w 8157"/>
                <a:gd name="T1" fmla="*/ 4539 h 5347"/>
                <a:gd name="T2" fmla="*/ 6025 w 8157"/>
                <a:gd name="T3" fmla="*/ 4739 h 5347"/>
                <a:gd name="T4" fmla="*/ 5967 w 8157"/>
                <a:gd name="T5" fmla="*/ 4911 h 5347"/>
                <a:gd name="T6" fmla="*/ 5878 w 8157"/>
                <a:gd name="T7" fmla="*/ 5055 h 5347"/>
                <a:gd name="T8" fmla="*/ 5760 w 8157"/>
                <a:gd name="T9" fmla="*/ 5170 h 5347"/>
                <a:gd name="T10" fmla="*/ 5612 w 8157"/>
                <a:gd name="T11" fmla="*/ 5256 h 5347"/>
                <a:gd name="T12" fmla="*/ 5435 w 8157"/>
                <a:gd name="T13" fmla="*/ 5315 h 5347"/>
                <a:gd name="T14" fmla="*/ 5227 w 8157"/>
                <a:gd name="T15" fmla="*/ 5343 h 5347"/>
                <a:gd name="T16" fmla="*/ 875 w 8157"/>
                <a:gd name="T17" fmla="*/ 5346 h 5347"/>
                <a:gd name="T18" fmla="*/ 663 w 8157"/>
                <a:gd name="T19" fmla="*/ 5325 h 5347"/>
                <a:gd name="T20" fmla="*/ 481 w 8157"/>
                <a:gd name="T21" fmla="*/ 5273 h 5347"/>
                <a:gd name="T22" fmla="*/ 328 w 8157"/>
                <a:gd name="T23" fmla="*/ 5194 h 5347"/>
                <a:gd name="T24" fmla="*/ 204 w 8157"/>
                <a:gd name="T25" fmla="*/ 5086 h 5347"/>
                <a:gd name="T26" fmla="*/ 110 w 8157"/>
                <a:gd name="T27" fmla="*/ 4949 h 5347"/>
                <a:gd name="T28" fmla="*/ 45 w 8157"/>
                <a:gd name="T29" fmla="*/ 4785 h 5347"/>
                <a:gd name="T30" fmla="*/ 8 w 8157"/>
                <a:gd name="T31" fmla="*/ 4591 h 5347"/>
                <a:gd name="T32" fmla="*/ 0 w 8157"/>
                <a:gd name="T33" fmla="*/ 0 h 5347"/>
                <a:gd name="T34" fmla="*/ 6217 w 8157"/>
                <a:gd name="T35" fmla="*/ 6 h 5347"/>
                <a:gd name="T36" fmla="*/ 6421 w 8157"/>
                <a:gd name="T37" fmla="*/ 29 h 5347"/>
                <a:gd name="T38" fmla="*/ 6618 w 8157"/>
                <a:gd name="T39" fmla="*/ 72 h 5347"/>
                <a:gd name="T40" fmla="*/ 6808 w 8157"/>
                <a:gd name="T41" fmla="*/ 134 h 5347"/>
                <a:gd name="T42" fmla="*/ 6990 w 8157"/>
                <a:gd name="T43" fmla="*/ 215 h 5347"/>
                <a:gd name="T44" fmla="*/ 7166 w 8157"/>
                <a:gd name="T45" fmla="*/ 317 h 5347"/>
                <a:gd name="T46" fmla="*/ 7334 w 8157"/>
                <a:gd name="T47" fmla="*/ 436 h 5347"/>
                <a:gd name="T48" fmla="*/ 7495 w 8157"/>
                <a:gd name="T49" fmla="*/ 577 h 5347"/>
                <a:gd name="T50" fmla="*/ 7646 w 8157"/>
                <a:gd name="T51" fmla="*/ 732 h 5347"/>
                <a:gd name="T52" fmla="*/ 7777 w 8157"/>
                <a:gd name="T53" fmla="*/ 896 h 5347"/>
                <a:gd name="T54" fmla="*/ 7889 w 8157"/>
                <a:gd name="T55" fmla="*/ 1066 h 5347"/>
                <a:gd name="T56" fmla="*/ 7982 w 8157"/>
                <a:gd name="T57" fmla="*/ 1246 h 5347"/>
                <a:gd name="T58" fmla="*/ 8055 w 8157"/>
                <a:gd name="T59" fmla="*/ 1433 h 5347"/>
                <a:gd name="T60" fmla="*/ 8108 w 8157"/>
                <a:gd name="T61" fmla="*/ 1627 h 5347"/>
                <a:gd name="T62" fmla="*/ 8142 w 8157"/>
                <a:gd name="T63" fmla="*/ 1830 h 5347"/>
                <a:gd name="T64" fmla="*/ 8157 w 8157"/>
                <a:gd name="T65" fmla="*/ 2041 h 5347"/>
                <a:gd name="T66" fmla="*/ 8152 w 8157"/>
                <a:gd name="T67" fmla="*/ 2257 h 5347"/>
                <a:gd name="T68" fmla="*/ 8128 w 8157"/>
                <a:gd name="T69" fmla="*/ 2467 h 5347"/>
                <a:gd name="T70" fmla="*/ 8084 w 8157"/>
                <a:gd name="T71" fmla="*/ 2668 h 5347"/>
                <a:gd name="T72" fmla="*/ 8021 w 8157"/>
                <a:gd name="T73" fmla="*/ 2860 h 5347"/>
                <a:gd name="T74" fmla="*/ 7937 w 8157"/>
                <a:gd name="T75" fmla="*/ 3043 h 5347"/>
                <a:gd name="T76" fmla="*/ 7835 w 8157"/>
                <a:gd name="T77" fmla="*/ 3218 h 5347"/>
                <a:gd name="T78" fmla="*/ 7714 w 8157"/>
                <a:gd name="T79" fmla="*/ 3384 h 5347"/>
                <a:gd name="T80" fmla="*/ 7572 w 8157"/>
                <a:gd name="T81" fmla="*/ 3542 h 5347"/>
                <a:gd name="T82" fmla="*/ 7416 w 8157"/>
                <a:gd name="T83" fmla="*/ 3687 h 5347"/>
                <a:gd name="T84" fmla="*/ 7251 w 8157"/>
                <a:gd name="T85" fmla="*/ 3815 h 5347"/>
                <a:gd name="T86" fmla="*/ 7080 w 8157"/>
                <a:gd name="T87" fmla="*/ 3922 h 5347"/>
                <a:gd name="T88" fmla="*/ 6900 w 8157"/>
                <a:gd name="T89" fmla="*/ 4011 h 5347"/>
                <a:gd name="T90" fmla="*/ 6714 w 8157"/>
                <a:gd name="T91" fmla="*/ 4081 h 5347"/>
                <a:gd name="T92" fmla="*/ 6521 w 8157"/>
                <a:gd name="T93" fmla="*/ 4133 h 5347"/>
                <a:gd name="T94" fmla="*/ 6320 w 8157"/>
                <a:gd name="T95" fmla="*/ 4166 h 5347"/>
                <a:gd name="T96" fmla="*/ 6111 w 8157"/>
                <a:gd name="T97" fmla="*/ 4180 h 5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57" h="5347">
                  <a:moveTo>
                    <a:pt x="6058" y="4180"/>
                  </a:moveTo>
                  <a:lnTo>
                    <a:pt x="6058" y="4428"/>
                  </a:lnTo>
                  <a:lnTo>
                    <a:pt x="6057" y="4484"/>
                  </a:lnTo>
                  <a:lnTo>
                    <a:pt x="6055" y="4539"/>
                  </a:lnTo>
                  <a:lnTo>
                    <a:pt x="6050" y="4591"/>
                  </a:lnTo>
                  <a:lnTo>
                    <a:pt x="6044" y="4642"/>
                  </a:lnTo>
                  <a:lnTo>
                    <a:pt x="6035" y="4692"/>
                  </a:lnTo>
                  <a:lnTo>
                    <a:pt x="6025" y="4739"/>
                  </a:lnTo>
                  <a:lnTo>
                    <a:pt x="6013" y="4785"/>
                  </a:lnTo>
                  <a:lnTo>
                    <a:pt x="6000" y="4829"/>
                  </a:lnTo>
                  <a:lnTo>
                    <a:pt x="5984" y="4871"/>
                  </a:lnTo>
                  <a:lnTo>
                    <a:pt x="5967" y="4911"/>
                  </a:lnTo>
                  <a:lnTo>
                    <a:pt x="5947" y="4949"/>
                  </a:lnTo>
                  <a:lnTo>
                    <a:pt x="5926" y="4987"/>
                  </a:lnTo>
                  <a:lnTo>
                    <a:pt x="5903" y="5022"/>
                  </a:lnTo>
                  <a:lnTo>
                    <a:pt x="5878" y="5055"/>
                  </a:lnTo>
                  <a:lnTo>
                    <a:pt x="5851" y="5086"/>
                  </a:lnTo>
                  <a:lnTo>
                    <a:pt x="5822" y="5116"/>
                  </a:lnTo>
                  <a:lnTo>
                    <a:pt x="5792" y="5144"/>
                  </a:lnTo>
                  <a:lnTo>
                    <a:pt x="5760" y="5170"/>
                  </a:lnTo>
                  <a:lnTo>
                    <a:pt x="5726" y="5194"/>
                  </a:lnTo>
                  <a:lnTo>
                    <a:pt x="5690" y="5217"/>
                  </a:lnTo>
                  <a:lnTo>
                    <a:pt x="5652" y="5237"/>
                  </a:lnTo>
                  <a:lnTo>
                    <a:pt x="5612" y="5256"/>
                  </a:lnTo>
                  <a:lnTo>
                    <a:pt x="5571" y="5273"/>
                  </a:lnTo>
                  <a:lnTo>
                    <a:pt x="5527" y="5289"/>
                  </a:lnTo>
                  <a:lnTo>
                    <a:pt x="5482" y="5303"/>
                  </a:lnTo>
                  <a:lnTo>
                    <a:pt x="5435" y="5315"/>
                  </a:lnTo>
                  <a:lnTo>
                    <a:pt x="5386" y="5325"/>
                  </a:lnTo>
                  <a:lnTo>
                    <a:pt x="5335" y="5333"/>
                  </a:lnTo>
                  <a:lnTo>
                    <a:pt x="5283" y="5339"/>
                  </a:lnTo>
                  <a:lnTo>
                    <a:pt x="5227" y="5343"/>
                  </a:lnTo>
                  <a:lnTo>
                    <a:pt x="5171" y="5346"/>
                  </a:lnTo>
                  <a:lnTo>
                    <a:pt x="5113" y="5347"/>
                  </a:lnTo>
                  <a:lnTo>
                    <a:pt x="933" y="5347"/>
                  </a:lnTo>
                  <a:lnTo>
                    <a:pt x="875" y="5346"/>
                  </a:lnTo>
                  <a:lnTo>
                    <a:pt x="820" y="5343"/>
                  </a:lnTo>
                  <a:lnTo>
                    <a:pt x="765" y="5339"/>
                  </a:lnTo>
                  <a:lnTo>
                    <a:pt x="713" y="5333"/>
                  </a:lnTo>
                  <a:lnTo>
                    <a:pt x="663" y="5325"/>
                  </a:lnTo>
                  <a:lnTo>
                    <a:pt x="615" y="5315"/>
                  </a:lnTo>
                  <a:lnTo>
                    <a:pt x="569" y="5303"/>
                  </a:lnTo>
                  <a:lnTo>
                    <a:pt x="524" y="5289"/>
                  </a:lnTo>
                  <a:lnTo>
                    <a:pt x="481" y="5273"/>
                  </a:lnTo>
                  <a:lnTo>
                    <a:pt x="440" y="5256"/>
                  </a:lnTo>
                  <a:lnTo>
                    <a:pt x="401" y="5237"/>
                  </a:lnTo>
                  <a:lnTo>
                    <a:pt x="364" y="5217"/>
                  </a:lnTo>
                  <a:lnTo>
                    <a:pt x="328" y="5194"/>
                  </a:lnTo>
                  <a:lnTo>
                    <a:pt x="295" y="5170"/>
                  </a:lnTo>
                  <a:lnTo>
                    <a:pt x="263" y="5144"/>
                  </a:lnTo>
                  <a:lnTo>
                    <a:pt x="233" y="5116"/>
                  </a:lnTo>
                  <a:lnTo>
                    <a:pt x="204" y="5086"/>
                  </a:lnTo>
                  <a:lnTo>
                    <a:pt x="178" y="5055"/>
                  </a:lnTo>
                  <a:lnTo>
                    <a:pt x="153" y="5022"/>
                  </a:lnTo>
                  <a:lnTo>
                    <a:pt x="131" y="4987"/>
                  </a:lnTo>
                  <a:lnTo>
                    <a:pt x="110" y="4949"/>
                  </a:lnTo>
                  <a:lnTo>
                    <a:pt x="91" y="4911"/>
                  </a:lnTo>
                  <a:lnTo>
                    <a:pt x="74" y="4871"/>
                  </a:lnTo>
                  <a:lnTo>
                    <a:pt x="58" y="4829"/>
                  </a:lnTo>
                  <a:lnTo>
                    <a:pt x="45" y="4785"/>
                  </a:lnTo>
                  <a:lnTo>
                    <a:pt x="33" y="4739"/>
                  </a:lnTo>
                  <a:lnTo>
                    <a:pt x="23" y="4692"/>
                  </a:lnTo>
                  <a:lnTo>
                    <a:pt x="15" y="4642"/>
                  </a:lnTo>
                  <a:lnTo>
                    <a:pt x="8" y="4591"/>
                  </a:lnTo>
                  <a:lnTo>
                    <a:pt x="4" y="4539"/>
                  </a:lnTo>
                  <a:lnTo>
                    <a:pt x="1" y="4484"/>
                  </a:lnTo>
                  <a:lnTo>
                    <a:pt x="0" y="4428"/>
                  </a:lnTo>
                  <a:lnTo>
                    <a:pt x="0" y="0"/>
                  </a:lnTo>
                  <a:lnTo>
                    <a:pt x="6058" y="0"/>
                  </a:lnTo>
                  <a:lnTo>
                    <a:pt x="6111" y="1"/>
                  </a:lnTo>
                  <a:lnTo>
                    <a:pt x="6165" y="3"/>
                  </a:lnTo>
                  <a:lnTo>
                    <a:pt x="6217" y="6"/>
                  </a:lnTo>
                  <a:lnTo>
                    <a:pt x="6269" y="10"/>
                  </a:lnTo>
                  <a:lnTo>
                    <a:pt x="6320" y="15"/>
                  </a:lnTo>
                  <a:lnTo>
                    <a:pt x="6371" y="22"/>
                  </a:lnTo>
                  <a:lnTo>
                    <a:pt x="6421" y="29"/>
                  </a:lnTo>
                  <a:lnTo>
                    <a:pt x="6472" y="38"/>
                  </a:lnTo>
                  <a:lnTo>
                    <a:pt x="6521" y="48"/>
                  </a:lnTo>
                  <a:lnTo>
                    <a:pt x="6570" y="60"/>
                  </a:lnTo>
                  <a:lnTo>
                    <a:pt x="6618" y="72"/>
                  </a:lnTo>
                  <a:lnTo>
                    <a:pt x="6666" y="86"/>
                  </a:lnTo>
                  <a:lnTo>
                    <a:pt x="6714" y="101"/>
                  </a:lnTo>
                  <a:lnTo>
                    <a:pt x="6762" y="117"/>
                  </a:lnTo>
                  <a:lnTo>
                    <a:pt x="6808" y="134"/>
                  </a:lnTo>
                  <a:lnTo>
                    <a:pt x="6855" y="153"/>
                  </a:lnTo>
                  <a:lnTo>
                    <a:pt x="6900" y="172"/>
                  </a:lnTo>
                  <a:lnTo>
                    <a:pt x="6946" y="193"/>
                  </a:lnTo>
                  <a:lnTo>
                    <a:pt x="6990" y="215"/>
                  </a:lnTo>
                  <a:lnTo>
                    <a:pt x="7035" y="240"/>
                  </a:lnTo>
                  <a:lnTo>
                    <a:pt x="7080" y="264"/>
                  </a:lnTo>
                  <a:lnTo>
                    <a:pt x="7123" y="290"/>
                  </a:lnTo>
                  <a:lnTo>
                    <a:pt x="7166" y="317"/>
                  </a:lnTo>
                  <a:lnTo>
                    <a:pt x="7209" y="345"/>
                  </a:lnTo>
                  <a:lnTo>
                    <a:pt x="7251" y="374"/>
                  </a:lnTo>
                  <a:lnTo>
                    <a:pt x="7292" y="405"/>
                  </a:lnTo>
                  <a:lnTo>
                    <a:pt x="7334" y="436"/>
                  </a:lnTo>
                  <a:lnTo>
                    <a:pt x="7376" y="469"/>
                  </a:lnTo>
                  <a:lnTo>
                    <a:pt x="7416" y="504"/>
                  </a:lnTo>
                  <a:lnTo>
                    <a:pt x="7456" y="540"/>
                  </a:lnTo>
                  <a:lnTo>
                    <a:pt x="7495" y="577"/>
                  </a:lnTo>
                  <a:lnTo>
                    <a:pt x="7534" y="614"/>
                  </a:lnTo>
                  <a:lnTo>
                    <a:pt x="7572" y="653"/>
                  </a:lnTo>
                  <a:lnTo>
                    <a:pt x="7609" y="692"/>
                  </a:lnTo>
                  <a:lnTo>
                    <a:pt x="7646" y="732"/>
                  </a:lnTo>
                  <a:lnTo>
                    <a:pt x="7681" y="772"/>
                  </a:lnTo>
                  <a:lnTo>
                    <a:pt x="7714" y="812"/>
                  </a:lnTo>
                  <a:lnTo>
                    <a:pt x="7746" y="854"/>
                  </a:lnTo>
                  <a:lnTo>
                    <a:pt x="7777" y="896"/>
                  </a:lnTo>
                  <a:lnTo>
                    <a:pt x="7807" y="938"/>
                  </a:lnTo>
                  <a:lnTo>
                    <a:pt x="7835" y="980"/>
                  </a:lnTo>
                  <a:lnTo>
                    <a:pt x="7863" y="1023"/>
                  </a:lnTo>
                  <a:lnTo>
                    <a:pt x="7889" y="1066"/>
                  </a:lnTo>
                  <a:lnTo>
                    <a:pt x="7914" y="1110"/>
                  </a:lnTo>
                  <a:lnTo>
                    <a:pt x="7937" y="1155"/>
                  </a:lnTo>
                  <a:lnTo>
                    <a:pt x="7961" y="1200"/>
                  </a:lnTo>
                  <a:lnTo>
                    <a:pt x="7982" y="1246"/>
                  </a:lnTo>
                  <a:lnTo>
                    <a:pt x="8002" y="1291"/>
                  </a:lnTo>
                  <a:lnTo>
                    <a:pt x="8021" y="1338"/>
                  </a:lnTo>
                  <a:lnTo>
                    <a:pt x="8038" y="1384"/>
                  </a:lnTo>
                  <a:lnTo>
                    <a:pt x="8055" y="1433"/>
                  </a:lnTo>
                  <a:lnTo>
                    <a:pt x="8070" y="1480"/>
                  </a:lnTo>
                  <a:lnTo>
                    <a:pt x="8084" y="1529"/>
                  </a:lnTo>
                  <a:lnTo>
                    <a:pt x="8097" y="1577"/>
                  </a:lnTo>
                  <a:lnTo>
                    <a:pt x="8108" y="1627"/>
                  </a:lnTo>
                  <a:lnTo>
                    <a:pt x="8118" y="1676"/>
                  </a:lnTo>
                  <a:lnTo>
                    <a:pt x="8128" y="1728"/>
                  </a:lnTo>
                  <a:lnTo>
                    <a:pt x="8135" y="1778"/>
                  </a:lnTo>
                  <a:lnTo>
                    <a:pt x="8142" y="1830"/>
                  </a:lnTo>
                  <a:lnTo>
                    <a:pt x="8148" y="1882"/>
                  </a:lnTo>
                  <a:lnTo>
                    <a:pt x="8152" y="1934"/>
                  </a:lnTo>
                  <a:lnTo>
                    <a:pt x="8155" y="1987"/>
                  </a:lnTo>
                  <a:lnTo>
                    <a:pt x="8157" y="2041"/>
                  </a:lnTo>
                  <a:lnTo>
                    <a:pt x="8157" y="2095"/>
                  </a:lnTo>
                  <a:lnTo>
                    <a:pt x="8157" y="2149"/>
                  </a:lnTo>
                  <a:lnTo>
                    <a:pt x="8155" y="2203"/>
                  </a:lnTo>
                  <a:lnTo>
                    <a:pt x="8152" y="2257"/>
                  </a:lnTo>
                  <a:lnTo>
                    <a:pt x="8148" y="2311"/>
                  </a:lnTo>
                  <a:lnTo>
                    <a:pt x="8142" y="2364"/>
                  </a:lnTo>
                  <a:lnTo>
                    <a:pt x="8135" y="2415"/>
                  </a:lnTo>
                  <a:lnTo>
                    <a:pt x="8128" y="2467"/>
                  </a:lnTo>
                  <a:lnTo>
                    <a:pt x="8118" y="2518"/>
                  </a:lnTo>
                  <a:lnTo>
                    <a:pt x="8108" y="2568"/>
                  </a:lnTo>
                  <a:lnTo>
                    <a:pt x="8097" y="2619"/>
                  </a:lnTo>
                  <a:lnTo>
                    <a:pt x="8084" y="2668"/>
                  </a:lnTo>
                  <a:lnTo>
                    <a:pt x="8070" y="2717"/>
                  </a:lnTo>
                  <a:lnTo>
                    <a:pt x="8055" y="2765"/>
                  </a:lnTo>
                  <a:lnTo>
                    <a:pt x="8038" y="2812"/>
                  </a:lnTo>
                  <a:lnTo>
                    <a:pt x="8021" y="2860"/>
                  </a:lnTo>
                  <a:lnTo>
                    <a:pt x="8002" y="2907"/>
                  </a:lnTo>
                  <a:lnTo>
                    <a:pt x="7982" y="2953"/>
                  </a:lnTo>
                  <a:lnTo>
                    <a:pt x="7961" y="2998"/>
                  </a:lnTo>
                  <a:lnTo>
                    <a:pt x="7937" y="3043"/>
                  </a:lnTo>
                  <a:lnTo>
                    <a:pt x="7914" y="3088"/>
                  </a:lnTo>
                  <a:lnTo>
                    <a:pt x="7889" y="3132"/>
                  </a:lnTo>
                  <a:lnTo>
                    <a:pt x="7863" y="3175"/>
                  </a:lnTo>
                  <a:lnTo>
                    <a:pt x="7835" y="3218"/>
                  </a:lnTo>
                  <a:lnTo>
                    <a:pt x="7807" y="3261"/>
                  </a:lnTo>
                  <a:lnTo>
                    <a:pt x="7777" y="3302"/>
                  </a:lnTo>
                  <a:lnTo>
                    <a:pt x="7746" y="3343"/>
                  </a:lnTo>
                  <a:lnTo>
                    <a:pt x="7714" y="3384"/>
                  </a:lnTo>
                  <a:lnTo>
                    <a:pt x="7681" y="3424"/>
                  </a:lnTo>
                  <a:lnTo>
                    <a:pt x="7646" y="3463"/>
                  </a:lnTo>
                  <a:lnTo>
                    <a:pt x="7609" y="3503"/>
                  </a:lnTo>
                  <a:lnTo>
                    <a:pt x="7572" y="3542"/>
                  </a:lnTo>
                  <a:lnTo>
                    <a:pt x="7534" y="3579"/>
                  </a:lnTo>
                  <a:lnTo>
                    <a:pt x="7495" y="3616"/>
                  </a:lnTo>
                  <a:lnTo>
                    <a:pt x="7456" y="3652"/>
                  </a:lnTo>
                  <a:lnTo>
                    <a:pt x="7416" y="3687"/>
                  </a:lnTo>
                  <a:lnTo>
                    <a:pt x="7376" y="3720"/>
                  </a:lnTo>
                  <a:lnTo>
                    <a:pt x="7334" y="3753"/>
                  </a:lnTo>
                  <a:lnTo>
                    <a:pt x="7292" y="3784"/>
                  </a:lnTo>
                  <a:lnTo>
                    <a:pt x="7251" y="3815"/>
                  </a:lnTo>
                  <a:lnTo>
                    <a:pt x="7209" y="3843"/>
                  </a:lnTo>
                  <a:lnTo>
                    <a:pt x="7166" y="3871"/>
                  </a:lnTo>
                  <a:lnTo>
                    <a:pt x="7123" y="3897"/>
                  </a:lnTo>
                  <a:lnTo>
                    <a:pt x="7080" y="3922"/>
                  </a:lnTo>
                  <a:lnTo>
                    <a:pt x="7035" y="3946"/>
                  </a:lnTo>
                  <a:lnTo>
                    <a:pt x="6990" y="3969"/>
                  </a:lnTo>
                  <a:lnTo>
                    <a:pt x="6946" y="3991"/>
                  </a:lnTo>
                  <a:lnTo>
                    <a:pt x="6900" y="4011"/>
                  </a:lnTo>
                  <a:lnTo>
                    <a:pt x="6855" y="4030"/>
                  </a:lnTo>
                  <a:lnTo>
                    <a:pt x="6808" y="4048"/>
                  </a:lnTo>
                  <a:lnTo>
                    <a:pt x="6762" y="4065"/>
                  </a:lnTo>
                  <a:lnTo>
                    <a:pt x="6714" y="4081"/>
                  </a:lnTo>
                  <a:lnTo>
                    <a:pt x="6666" y="4097"/>
                  </a:lnTo>
                  <a:lnTo>
                    <a:pt x="6618" y="4110"/>
                  </a:lnTo>
                  <a:lnTo>
                    <a:pt x="6570" y="4122"/>
                  </a:lnTo>
                  <a:lnTo>
                    <a:pt x="6521" y="4133"/>
                  </a:lnTo>
                  <a:lnTo>
                    <a:pt x="6472" y="4143"/>
                  </a:lnTo>
                  <a:lnTo>
                    <a:pt x="6421" y="4152"/>
                  </a:lnTo>
                  <a:lnTo>
                    <a:pt x="6371" y="4160"/>
                  </a:lnTo>
                  <a:lnTo>
                    <a:pt x="6320" y="4166"/>
                  </a:lnTo>
                  <a:lnTo>
                    <a:pt x="6269" y="4171"/>
                  </a:lnTo>
                  <a:lnTo>
                    <a:pt x="6217" y="4175"/>
                  </a:lnTo>
                  <a:lnTo>
                    <a:pt x="6165" y="4178"/>
                  </a:lnTo>
                  <a:lnTo>
                    <a:pt x="6111" y="4180"/>
                  </a:lnTo>
                  <a:lnTo>
                    <a:pt x="6058" y="41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9" name="Freeform 54"/>
            <p:cNvSpPr>
              <a:spLocks/>
            </p:cNvSpPr>
            <p:nvPr/>
          </p:nvSpPr>
          <p:spPr bwMode="auto">
            <a:xfrm>
              <a:off x="4039" y="913"/>
              <a:ext cx="229" cy="99"/>
            </a:xfrm>
            <a:custGeom>
              <a:avLst/>
              <a:gdLst>
                <a:gd name="T0" fmla="*/ 156 w 229"/>
                <a:gd name="T1" fmla="*/ 123 h 126"/>
                <a:gd name="T2" fmla="*/ 157 w 229"/>
                <a:gd name="T3" fmla="*/ 117 h 126"/>
                <a:gd name="T4" fmla="*/ 157 w 229"/>
                <a:gd name="T5" fmla="*/ 112 h 126"/>
                <a:gd name="T6" fmla="*/ 155 w 229"/>
                <a:gd name="T7" fmla="*/ 107 h 126"/>
                <a:gd name="T8" fmla="*/ 152 w 229"/>
                <a:gd name="T9" fmla="*/ 103 h 126"/>
                <a:gd name="T10" fmla="*/ 147 w 229"/>
                <a:gd name="T11" fmla="*/ 99 h 126"/>
                <a:gd name="T12" fmla="*/ 141 w 229"/>
                <a:gd name="T13" fmla="*/ 95 h 126"/>
                <a:gd name="T14" fmla="*/ 134 w 229"/>
                <a:gd name="T15" fmla="*/ 92 h 126"/>
                <a:gd name="T16" fmla="*/ 121 w 229"/>
                <a:gd name="T17" fmla="*/ 88 h 126"/>
                <a:gd name="T18" fmla="*/ 103 w 229"/>
                <a:gd name="T19" fmla="*/ 83 h 126"/>
                <a:gd name="T20" fmla="*/ 85 w 229"/>
                <a:gd name="T21" fmla="*/ 78 h 126"/>
                <a:gd name="T22" fmla="*/ 66 w 229"/>
                <a:gd name="T23" fmla="*/ 73 h 126"/>
                <a:gd name="T24" fmla="*/ 48 w 229"/>
                <a:gd name="T25" fmla="*/ 69 h 126"/>
                <a:gd name="T26" fmla="*/ 36 w 229"/>
                <a:gd name="T27" fmla="*/ 65 h 126"/>
                <a:gd name="T28" fmla="*/ 29 w 229"/>
                <a:gd name="T29" fmla="*/ 62 h 126"/>
                <a:gd name="T30" fmla="*/ 22 w 229"/>
                <a:gd name="T31" fmla="*/ 59 h 126"/>
                <a:gd name="T32" fmla="*/ 16 w 229"/>
                <a:gd name="T33" fmla="*/ 56 h 126"/>
                <a:gd name="T34" fmla="*/ 11 w 229"/>
                <a:gd name="T35" fmla="*/ 52 h 126"/>
                <a:gd name="T36" fmla="*/ 6 w 229"/>
                <a:gd name="T37" fmla="*/ 49 h 126"/>
                <a:gd name="T38" fmla="*/ 2 w 229"/>
                <a:gd name="T39" fmla="*/ 45 h 126"/>
                <a:gd name="T40" fmla="*/ 0 w 229"/>
                <a:gd name="T41" fmla="*/ 41 h 126"/>
                <a:gd name="T42" fmla="*/ 0 w 229"/>
                <a:gd name="T43" fmla="*/ 36 h 126"/>
                <a:gd name="T44" fmla="*/ 2 w 229"/>
                <a:gd name="T45" fmla="*/ 31 h 126"/>
                <a:gd name="T46" fmla="*/ 7 w 229"/>
                <a:gd name="T47" fmla="*/ 25 h 126"/>
                <a:gd name="T48" fmla="*/ 13 w 229"/>
                <a:gd name="T49" fmla="*/ 19 h 126"/>
                <a:gd name="T50" fmla="*/ 22 w 229"/>
                <a:gd name="T51" fmla="*/ 12 h 126"/>
                <a:gd name="T52" fmla="*/ 32 w 229"/>
                <a:gd name="T53" fmla="*/ 4 h 126"/>
                <a:gd name="T54" fmla="*/ 33 w 229"/>
                <a:gd name="T55" fmla="*/ 4 h 126"/>
                <a:gd name="T56" fmla="*/ 23 w 229"/>
                <a:gd name="T57" fmla="*/ 11 h 126"/>
                <a:gd name="T58" fmla="*/ 16 w 229"/>
                <a:gd name="T59" fmla="*/ 18 h 126"/>
                <a:gd name="T60" fmla="*/ 12 w 229"/>
                <a:gd name="T61" fmla="*/ 24 h 126"/>
                <a:gd name="T62" fmla="*/ 9 w 229"/>
                <a:gd name="T63" fmla="*/ 30 h 126"/>
                <a:gd name="T64" fmla="*/ 9 w 229"/>
                <a:gd name="T65" fmla="*/ 35 h 126"/>
                <a:gd name="T66" fmla="*/ 11 w 229"/>
                <a:gd name="T67" fmla="*/ 39 h 126"/>
                <a:gd name="T68" fmla="*/ 16 w 229"/>
                <a:gd name="T69" fmla="*/ 42 h 126"/>
                <a:gd name="T70" fmla="*/ 26 w 229"/>
                <a:gd name="T71" fmla="*/ 47 h 126"/>
                <a:gd name="T72" fmla="*/ 42 w 229"/>
                <a:gd name="T73" fmla="*/ 52 h 126"/>
                <a:gd name="T74" fmla="*/ 60 w 229"/>
                <a:gd name="T75" fmla="*/ 56 h 126"/>
                <a:gd name="T76" fmla="*/ 79 w 229"/>
                <a:gd name="T77" fmla="*/ 61 h 126"/>
                <a:gd name="T78" fmla="*/ 100 w 229"/>
                <a:gd name="T79" fmla="*/ 64 h 126"/>
                <a:gd name="T80" fmla="*/ 120 w 229"/>
                <a:gd name="T81" fmla="*/ 68 h 126"/>
                <a:gd name="T82" fmla="*/ 138 w 229"/>
                <a:gd name="T83" fmla="*/ 73 h 126"/>
                <a:gd name="T84" fmla="*/ 155 w 229"/>
                <a:gd name="T85" fmla="*/ 78 h 126"/>
                <a:gd name="T86" fmla="*/ 166 w 229"/>
                <a:gd name="T87" fmla="*/ 83 h 126"/>
                <a:gd name="T88" fmla="*/ 172 w 229"/>
                <a:gd name="T89" fmla="*/ 86 h 126"/>
                <a:gd name="T90" fmla="*/ 175 w 229"/>
                <a:gd name="T91" fmla="*/ 91 h 126"/>
                <a:gd name="T92" fmla="*/ 176 w 229"/>
                <a:gd name="T93" fmla="*/ 96 h 126"/>
                <a:gd name="T94" fmla="*/ 175 w 229"/>
                <a:gd name="T95" fmla="*/ 101 h 126"/>
                <a:gd name="T96" fmla="*/ 172 w 229"/>
                <a:gd name="T97" fmla="*/ 107 h 126"/>
                <a:gd name="T98" fmla="*/ 166 w 229"/>
                <a:gd name="T99" fmla="*/ 114 h 126"/>
                <a:gd name="T100" fmla="*/ 159 w 229"/>
                <a:gd name="T101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" h="126">
                  <a:moveTo>
                    <a:pt x="229" y="113"/>
                  </a:moveTo>
                  <a:lnTo>
                    <a:pt x="154" y="126"/>
                  </a:lnTo>
                  <a:lnTo>
                    <a:pt x="155" y="124"/>
                  </a:lnTo>
                  <a:lnTo>
                    <a:pt x="156" y="123"/>
                  </a:lnTo>
                  <a:lnTo>
                    <a:pt x="156" y="121"/>
                  </a:lnTo>
                  <a:lnTo>
                    <a:pt x="156" y="120"/>
                  </a:lnTo>
                  <a:lnTo>
                    <a:pt x="157" y="119"/>
                  </a:lnTo>
                  <a:lnTo>
                    <a:pt x="157" y="117"/>
                  </a:lnTo>
                  <a:lnTo>
                    <a:pt x="157" y="116"/>
                  </a:lnTo>
                  <a:lnTo>
                    <a:pt x="157" y="115"/>
                  </a:lnTo>
                  <a:lnTo>
                    <a:pt x="157" y="113"/>
                  </a:lnTo>
                  <a:lnTo>
                    <a:pt x="157" y="112"/>
                  </a:lnTo>
                  <a:lnTo>
                    <a:pt x="156" y="111"/>
                  </a:lnTo>
                  <a:lnTo>
                    <a:pt x="156" y="110"/>
                  </a:lnTo>
                  <a:lnTo>
                    <a:pt x="156" y="108"/>
                  </a:lnTo>
                  <a:lnTo>
                    <a:pt x="155" y="107"/>
                  </a:lnTo>
                  <a:lnTo>
                    <a:pt x="154" y="106"/>
                  </a:lnTo>
                  <a:lnTo>
                    <a:pt x="154" y="105"/>
                  </a:lnTo>
                  <a:lnTo>
                    <a:pt x="153" y="104"/>
                  </a:lnTo>
                  <a:lnTo>
                    <a:pt x="152" y="103"/>
                  </a:lnTo>
                  <a:lnTo>
                    <a:pt x="151" y="102"/>
                  </a:lnTo>
                  <a:lnTo>
                    <a:pt x="150" y="101"/>
                  </a:lnTo>
                  <a:lnTo>
                    <a:pt x="149" y="100"/>
                  </a:lnTo>
                  <a:lnTo>
                    <a:pt x="147" y="99"/>
                  </a:lnTo>
                  <a:lnTo>
                    <a:pt x="146" y="98"/>
                  </a:lnTo>
                  <a:lnTo>
                    <a:pt x="145" y="97"/>
                  </a:lnTo>
                  <a:lnTo>
                    <a:pt x="143" y="96"/>
                  </a:lnTo>
                  <a:lnTo>
                    <a:pt x="141" y="95"/>
                  </a:lnTo>
                  <a:lnTo>
                    <a:pt x="140" y="95"/>
                  </a:lnTo>
                  <a:lnTo>
                    <a:pt x="138" y="94"/>
                  </a:lnTo>
                  <a:lnTo>
                    <a:pt x="136" y="93"/>
                  </a:lnTo>
                  <a:lnTo>
                    <a:pt x="134" y="92"/>
                  </a:lnTo>
                  <a:lnTo>
                    <a:pt x="132" y="92"/>
                  </a:lnTo>
                  <a:lnTo>
                    <a:pt x="130" y="91"/>
                  </a:lnTo>
                  <a:lnTo>
                    <a:pt x="125" y="90"/>
                  </a:lnTo>
                  <a:lnTo>
                    <a:pt x="121" y="88"/>
                  </a:lnTo>
                  <a:lnTo>
                    <a:pt x="116" y="87"/>
                  </a:lnTo>
                  <a:lnTo>
                    <a:pt x="112" y="86"/>
                  </a:lnTo>
                  <a:lnTo>
                    <a:pt x="107" y="85"/>
                  </a:lnTo>
                  <a:lnTo>
                    <a:pt x="103" y="83"/>
                  </a:lnTo>
                  <a:lnTo>
                    <a:pt x="98" y="82"/>
                  </a:lnTo>
                  <a:lnTo>
                    <a:pt x="94" y="81"/>
                  </a:lnTo>
                  <a:lnTo>
                    <a:pt x="89" y="79"/>
                  </a:lnTo>
                  <a:lnTo>
                    <a:pt x="85" y="78"/>
                  </a:lnTo>
                  <a:lnTo>
                    <a:pt x="80" y="77"/>
                  </a:lnTo>
                  <a:lnTo>
                    <a:pt x="76" y="76"/>
                  </a:lnTo>
                  <a:lnTo>
                    <a:pt x="71" y="75"/>
                  </a:lnTo>
                  <a:lnTo>
                    <a:pt x="66" y="73"/>
                  </a:lnTo>
                  <a:lnTo>
                    <a:pt x="62" y="72"/>
                  </a:lnTo>
                  <a:lnTo>
                    <a:pt x="57" y="71"/>
                  </a:lnTo>
                  <a:lnTo>
                    <a:pt x="53" y="70"/>
                  </a:lnTo>
                  <a:lnTo>
                    <a:pt x="48" y="69"/>
                  </a:lnTo>
                  <a:lnTo>
                    <a:pt x="44" y="67"/>
                  </a:lnTo>
                  <a:lnTo>
                    <a:pt x="40" y="66"/>
                  </a:lnTo>
                  <a:lnTo>
                    <a:pt x="38" y="65"/>
                  </a:lnTo>
                  <a:lnTo>
                    <a:pt x="36" y="65"/>
                  </a:lnTo>
                  <a:lnTo>
                    <a:pt x="34" y="64"/>
                  </a:lnTo>
                  <a:lnTo>
                    <a:pt x="32" y="63"/>
                  </a:lnTo>
                  <a:lnTo>
                    <a:pt x="31" y="63"/>
                  </a:lnTo>
                  <a:lnTo>
                    <a:pt x="29" y="62"/>
                  </a:lnTo>
                  <a:lnTo>
                    <a:pt x="27" y="61"/>
                  </a:lnTo>
                  <a:lnTo>
                    <a:pt x="25" y="60"/>
                  </a:lnTo>
                  <a:lnTo>
                    <a:pt x="24" y="60"/>
                  </a:lnTo>
                  <a:lnTo>
                    <a:pt x="22" y="59"/>
                  </a:lnTo>
                  <a:lnTo>
                    <a:pt x="21" y="58"/>
                  </a:lnTo>
                  <a:lnTo>
                    <a:pt x="19" y="57"/>
                  </a:lnTo>
                  <a:lnTo>
                    <a:pt x="18" y="57"/>
                  </a:lnTo>
                  <a:lnTo>
                    <a:pt x="16" y="56"/>
                  </a:lnTo>
                  <a:lnTo>
                    <a:pt x="15" y="55"/>
                  </a:lnTo>
                  <a:lnTo>
                    <a:pt x="13" y="54"/>
                  </a:lnTo>
                  <a:lnTo>
                    <a:pt x="12" y="53"/>
                  </a:lnTo>
                  <a:lnTo>
                    <a:pt x="11" y="52"/>
                  </a:lnTo>
                  <a:lnTo>
                    <a:pt x="10" y="52"/>
                  </a:lnTo>
                  <a:lnTo>
                    <a:pt x="8" y="51"/>
                  </a:lnTo>
                  <a:lnTo>
                    <a:pt x="7" y="50"/>
                  </a:lnTo>
                  <a:lnTo>
                    <a:pt x="6" y="49"/>
                  </a:lnTo>
                  <a:lnTo>
                    <a:pt x="5" y="48"/>
                  </a:lnTo>
                  <a:lnTo>
                    <a:pt x="4" y="47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3" y="29"/>
                  </a:lnTo>
                  <a:lnTo>
                    <a:pt x="4" y="28"/>
                  </a:lnTo>
                  <a:lnTo>
                    <a:pt x="5" y="27"/>
                  </a:lnTo>
                  <a:lnTo>
                    <a:pt x="7" y="25"/>
                  </a:lnTo>
                  <a:lnTo>
                    <a:pt x="8" y="23"/>
                  </a:lnTo>
                  <a:lnTo>
                    <a:pt x="10" y="22"/>
                  </a:lnTo>
                  <a:lnTo>
                    <a:pt x="11" y="20"/>
                  </a:lnTo>
                  <a:lnTo>
                    <a:pt x="13" y="19"/>
                  </a:lnTo>
                  <a:lnTo>
                    <a:pt x="15" y="17"/>
                  </a:lnTo>
                  <a:lnTo>
                    <a:pt x="17" y="15"/>
                  </a:lnTo>
                  <a:lnTo>
                    <a:pt x="19" y="13"/>
                  </a:lnTo>
                  <a:lnTo>
                    <a:pt x="22" y="12"/>
                  </a:lnTo>
                  <a:lnTo>
                    <a:pt x="24" y="10"/>
                  </a:lnTo>
                  <a:lnTo>
                    <a:pt x="27" y="8"/>
                  </a:lnTo>
                  <a:lnTo>
                    <a:pt x="29" y="6"/>
                  </a:lnTo>
                  <a:lnTo>
                    <a:pt x="32" y="4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35" y="2"/>
                  </a:lnTo>
                  <a:lnTo>
                    <a:pt x="33" y="4"/>
                  </a:lnTo>
                  <a:lnTo>
                    <a:pt x="30" y="6"/>
                  </a:lnTo>
                  <a:lnTo>
                    <a:pt x="28" y="8"/>
                  </a:lnTo>
                  <a:lnTo>
                    <a:pt x="25" y="10"/>
                  </a:lnTo>
                  <a:lnTo>
                    <a:pt x="23" y="11"/>
                  </a:lnTo>
                  <a:lnTo>
                    <a:pt x="21" y="13"/>
                  </a:lnTo>
                  <a:lnTo>
                    <a:pt x="19" y="15"/>
                  </a:lnTo>
                  <a:lnTo>
                    <a:pt x="18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1"/>
                  </a:lnTo>
                  <a:lnTo>
                    <a:pt x="13" y="23"/>
                  </a:lnTo>
                  <a:lnTo>
                    <a:pt x="12" y="24"/>
                  </a:lnTo>
                  <a:lnTo>
                    <a:pt x="11" y="26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9" y="30"/>
                  </a:lnTo>
                  <a:lnTo>
                    <a:pt x="9" y="31"/>
                  </a:lnTo>
                  <a:lnTo>
                    <a:pt x="9" y="32"/>
                  </a:lnTo>
                  <a:lnTo>
                    <a:pt x="9" y="34"/>
                  </a:lnTo>
                  <a:lnTo>
                    <a:pt x="9" y="35"/>
                  </a:lnTo>
                  <a:lnTo>
                    <a:pt x="10" y="36"/>
                  </a:lnTo>
                  <a:lnTo>
                    <a:pt x="10" y="37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2" y="40"/>
                  </a:lnTo>
                  <a:lnTo>
                    <a:pt x="13" y="41"/>
                  </a:lnTo>
                  <a:lnTo>
                    <a:pt x="15" y="42"/>
                  </a:lnTo>
                  <a:lnTo>
                    <a:pt x="16" y="42"/>
                  </a:lnTo>
                  <a:lnTo>
                    <a:pt x="18" y="43"/>
                  </a:lnTo>
                  <a:lnTo>
                    <a:pt x="19" y="44"/>
                  </a:lnTo>
                  <a:lnTo>
                    <a:pt x="23" y="45"/>
                  </a:lnTo>
                  <a:lnTo>
                    <a:pt x="26" y="47"/>
                  </a:lnTo>
                  <a:lnTo>
                    <a:pt x="30" y="48"/>
                  </a:lnTo>
                  <a:lnTo>
                    <a:pt x="34" y="49"/>
                  </a:lnTo>
                  <a:lnTo>
                    <a:pt x="38" y="51"/>
                  </a:lnTo>
                  <a:lnTo>
                    <a:pt x="42" y="52"/>
                  </a:lnTo>
                  <a:lnTo>
                    <a:pt x="46" y="53"/>
                  </a:lnTo>
                  <a:lnTo>
                    <a:pt x="51" y="54"/>
                  </a:lnTo>
                  <a:lnTo>
                    <a:pt x="55" y="55"/>
                  </a:lnTo>
                  <a:lnTo>
                    <a:pt x="60" y="56"/>
                  </a:lnTo>
                  <a:lnTo>
                    <a:pt x="64" y="57"/>
                  </a:lnTo>
                  <a:lnTo>
                    <a:pt x="69" y="59"/>
                  </a:lnTo>
                  <a:lnTo>
                    <a:pt x="74" y="60"/>
                  </a:lnTo>
                  <a:lnTo>
                    <a:pt x="79" y="61"/>
                  </a:lnTo>
                  <a:lnTo>
                    <a:pt x="84" y="62"/>
                  </a:lnTo>
                  <a:lnTo>
                    <a:pt x="90" y="62"/>
                  </a:lnTo>
                  <a:lnTo>
                    <a:pt x="95" y="63"/>
                  </a:lnTo>
                  <a:lnTo>
                    <a:pt x="100" y="64"/>
                  </a:lnTo>
                  <a:lnTo>
                    <a:pt x="105" y="65"/>
                  </a:lnTo>
                  <a:lnTo>
                    <a:pt x="110" y="66"/>
                  </a:lnTo>
                  <a:lnTo>
                    <a:pt x="115" y="67"/>
                  </a:lnTo>
                  <a:lnTo>
                    <a:pt x="120" y="68"/>
                  </a:lnTo>
                  <a:lnTo>
                    <a:pt x="125" y="70"/>
                  </a:lnTo>
                  <a:lnTo>
                    <a:pt x="129" y="71"/>
                  </a:lnTo>
                  <a:lnTo>
                    <a:pt x="134" y="72"/>
                  </a:lnTo>
                  <a:lnTo>
                    <a:pt x="138" y="73"/>
                  </a:lnTo>
                  <a:lnTo>
                    <a:pt x="143" y="74"/>
                  </a:lnTo>
                  <a:lnTo>
                    <a:pt x="147" y="76"/>
                  </a:lnTo>
                  <a:lnTo>
                    <a:pt x="151" y="77"/>
                  </a:lnTo>
                  <a:lnTo>
                    <a:pt x="155" y="78"/>
                  </a:lnTo>
                  <a:lnTo>
                    <a:pt x="159" y="80"/>
                  </a:lnTo>
                  <a:lnTo>
                    <a:pt x="163" y="81"/>
                  </a:lnTo>
                  <a:lnTo>
                    <a:pt x="165" y="82"/>
                  </a:lnTo>
                  <a:lnTo>
                    <a:pt x="166" y="83"/>
                  </a:lnTo>
                  <a:lnTo>
                    <a:pt x="168" y="84"/>
                  </a:lnTo>
                  <a:lnTo>
                    <a:pt x="169" y="85"/>
                  </a:lnTo>
                  <a:lnTo>
                    <a:pt x="171" y="85"/>
                  </a:lnTo>
                  <a:lnTo>
                    <a:pt x="172" y="86"/>
                  </a:lnTo>
                  <a:lnTo>
                    <a:pt x="173" y="87"/>
                  </a:lnTo>
                  <a:lnTo>
                    <a:pt x="174" y="88"/>
                  </a:lnTo>
                  <a:lnTo>
                    <a:pt x="174" y="90"/>
                  </a:lnTo>
                  <a:lnTo>
                    <a:pt x="175" y="91"/>
                  </a:lnTo>
                  <a:lnTo>
                    <a:pt x="175" y="92"/>
                  </a:lnTo>
                  <a:lnTo>
                    <a:pt x="176" y="93"/>
                  </a:lnTo>
                  <a:lnTo>
                    <a:pt x="176" y="94"/>
                  </a:lnTo>
                  <a:lnTo>
                    <a:pt x="176" y="96"/>
                  </a:lnTo>
                  <a:lnTo>
                    <a:pt x="176" y="97"/>
                  </a:lnTo>
                  <a:lnTo>
                    <a:pt x="176" y="98"/>
                  </a:lnTo>
                  <a:lnTo>
                    <a:pt x="175" y="100"/>
                  </a:lnTo>
                  <a:lnTo>
                    <a:pt x="175" y="101"/>
                  </a:lnTo>
                  <a:lnTo>
                    <a:pt x="174" y="103"/>
                  </a:lnTo>
                  <a:lnTo>
                    <a:pt x="174" y="104"/>
                  </a:lnTo>
                  <a:lnTo>
                    <a:pt x="173" y="106"/>
                  </a:lnTo>
                  <a:lnTo>
                    <a:pt x="172" y="107"/>
                  </a:lnTo>
                  <a:lnTo>
                    <a:pt x="171" y="109"/>
                  </a:lnTo>
                  <a:lnTo>
                    <a:pt x="169" y="111"/>
                  </a:lnTo>
                  <a:lnTo>
                    <a:pt x="168" y="113"/>
                  </a:lnTo>
                  <a:lnTo>
                    <a:pt x="166" y="114"/>
                  </a:lnTo>
                  <a:lnTo>
                    <a:pt x="165" y="116"/>
                  </a:lnTo>
                  <a:lnTo>
                    <a:pt x="163" y="118"/>
                  </a:lnTo>
                  <a:lnTo>
                    <a:pt x="161" y="120"/>
                  </a:lnTo>
                  <a:lnTo>
                    <a:pt x="159" y="122"/>
                  </a:lnTo>
                  <a:lnTo>
                    <a:pt x="157" y="124"/>
                  </a:lnTo>
                  <a:lnTo>
                    <a:pt x="154" y="1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0" name="Freeform 55"/>
            <p:cNvSpPr>
              <a:spLocks/>
            </p:cNvSpPr>
            <p:nvPr/>
          </p:nvSpPr>
          <p:spPr bwMode="auto">
            <a:xfrm>
              <a:off x="4296" y="1054"/>
              <a:ext cx="61" cy="122"/>
            </a:xfrm>
            <a:custGeom>
              <a:avLst/>
              <a:gdLst>
                <a:gd name="T0" fmla="*/ 35 w 1401"/>
                <a:gd name="T1" fmla="*/ 2796 h 2797"/>
                <a:gd name="T2" fmla="*/ 138 w 1401"/>
                <a:gd name="T3" fmla="*/ 2790 h 2797"/>
                <a:gd name="T4" fmla="*/ 238 w 1401"/>
                <a:gd name="T5" fmla="*/ 2777 h 2797"/>
                <a:gd name="T6" fmla="*/ 335 w 1401"/>
                <a:gd name="T7" fmla="*/ 2757 h 2797"/>
                <a:gd name="T8" fmla="*/ 431 w 1401"/>
                <a:gd name="T9" fmla="*/ 2730 h 2797"/>
                <a:gd name="T10" fmla="*/ 524 w 1401"/>
                <a:gd name="T11" fmla="*/ 2695 h 2797"/>
                <a:gd name="T12" fmla="*/ 614 w 1401"/>
                <a:gd name="T13" fmla="*/ 2654 h 2797"/>
                <a:gd name="T14" fmla="*/ 702 w 1401"/>
                <a:gd name="T15" fmla="*/ 2606 h 2797"/>
                <a:gd name="T16" fmla="*/ 788 w 1401"/>
                <a:gd name="T17" fmla="*/ 2551 h 2797"/>
                <a:gd name="T18" fmla="*/ 870 w 1401"/>
                <a:gd name="T19" fmla="*/ 2488 h 2797"/>
                <a:gd name="T20" fmla="*/ 950 w 1401"/>
                <a:gd name="T21" fmla="*/ 2419 h 2797"/>
                <a:gd name="T22" fmla="*/ 1029 w 1401"/>
                <a:gd name="T23" fmla="*/ 2344 h 2797"/>
                <a:gd name="T24" fmla="*/ 1099 w 1401"/>
                <a:gd name="T25" fmla="*/ 2265 h 2797"/>
                <a:gd name="T26" fmla="*/ 1163 w 1401"/>
                <a:gd name="T27" fmla="*/ 2182 h 2797"/>
                <a:gd name="T28" fmla="*/ 1218 w 1401"/>
                <a:gd name="T29" fmla="*/ 2096 h 2797"/>
                <a:gd name="T30" fmla="*/ 1267 w 1401"/>
                <a:gd name="T31" fmla="*/ 2008 h 2797"/>
                <a:gd name="T32" fmla="*/ 1308 w 1401"/>
                <a:gd name="T33" fmla="*/ 1916 h 2797"/>
                <a:gd name="T34" fmla="*/ 1342 w 1401"/>
                <a:gd name="T35" fmla="*/ 1821 h 2797"/>
                <a:gd name="T36" fmla="*/ 1368 w 1401"/>
                <a:gd name="T37" fmla="*/ 1723 h 2797"/>
                <a:gd name="T38" fmla="*/ 1386 w 1401"/>
                <a:gd name="T39" fmla="*/ 1622 h 2797"/>
                <a:gd name="T40" fmla="*/ 1398 w 1401"/>
                <a:gd name="T41" fmla="*/ 1517 h 2797"/>
                <a:gd name="T42" fmla="*/ 1401 w 1401"/>
                <a:gd name="T43" fmla="*/ 1410 h 2797"/>
                <a:gd name="T44" fmla="*/ 1398 w 1401"/>
                <a:gd name="T45" fmla="*/ 1306 h 2797"/>
                <a:gd name="T46" fmla="*/ 1386 w 1401"/>
                <a:gd name="T47" fmla="*/ 1205 h 2797"/>
                <a:gd name="T48" fmla="*/ 1368 w 1401"/>
                <a:gd name="T49" fmla="*/ 1107 h 2797"/>
                <a:gd name="T50" fmla="*/ 1342 w 1401"/>
                <a:gd name="T51" fmla="*/ 1010 h 2797"/>
                <a:gd name="T52" fmla="*/ 1308 w 1401"/>
                <a:gd name="T53" fmla="*/ 917 h 2797"/>
                <a:gd name="T54" fmla="*/ 1267 w 1401"/>
                <a:gd name="T55" fmla="*/ 825 h 2797"/>
                <a:gd name="T56" fmla="*/ 1218 w 1401"/>
                <a:gd name="T57" fmla="*/ 736 h 2797"/>
                <a:gd name="T58" fmla="*/ 1163 w 1401"/>
                <a:gd name="T59" fmla="*/ 649 h 2797"/>
                <a:gd name="T60" fmla="*/ 1099 w 1401"/>
                <a:gd name="T61" fmla="*/ 564 h 2797"/>
                <a:gd name="T62" fmla="*/ 1029 w 1401"/>
                <a:gd name="T63" fmla="*/ 482 h 2797"/>
                <a:gd name="T64" fmla="*/ 950 w 1401"/>
                <a:gd name="T65" fmla="*/ 402 h 2797"/>
                <a:gd name="T66" fmla="*/ 870 w 1401"/>
                <a:gd name="T67" fmla="*/ 327 h 2797"/>
                <a:gd name="T68" fmla="*/ 788 w 1401"/>
                <a:gd name="T69" fmla="*/ 261 h 2797"/>
                <a:gd name="T70" fmla="*/ 702 w 1401"/>
                <a:gd name="T71" fmla="*/ 202 h 2797"/>
                <a:gd name="T72" fmla="*/ 614 w 1401"/>
                <a:gd name="T73" fmla="*/ 151 h 2797"/>
                <a:gd name="T74" fmla="*/ 524 w 1401"/>
                <a:gd name="T75" fmla="*/ 106 h 2797"/>
                <a:gd name="T76" fmla="*/ 431 w 1401"/>
                <a:gd name="T77" fmla="*/ 70 h 2797"/>
                <a:gd name="T78" fmla="*/ 335 w 1401"/>
                <a:gd name="T79" fmla="*/ 41 h 2797"/>
                <a:gd name="T80" fmla="*/ 238 w 1401"/>
                <a:gd name="T81" fmla="*/ 20 h 2797"/>
                <a:gd name="T82" fmla="*/ 138 w 1401"/>
                <a:gd name="T83" fmla="*/ 6 h 2797"/>
                <a:gd name="T84" fmla="*/ 35 w 1401"/>
                <a:gd name="T85" fmla="*/ 0 h 2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1" h="2797">
                  <a:moveTo>
                    <a:pt x="0" y="2797"/>
                  </a:moveTo>
                  <a:lnTo>
                    <a:pt x="0" y="2797"/>
                  </a:lnTo>
                  <a:lnTo>
                    <a:pt x="35" y="2796"/>
                  </a:lnTo>
                  <a:lnTo>
                    <a:pt x="69" y="2795"/>
                  </a:lnTo>
                  <a:lnTo>
                    <a:pt x="104" y="2793"/>
                  </a:lnTo>
                  <a:lnTo>
                    <a:pt x="138" y="2790"/>
                  </a:lnTo>
                  <a:lnTo>
                    <a:pt x="171" y="2787"/>
                  </a:lnTo>
                  <a:lnTo>
                    <a:pt x="205" y="2782"/>
                  </a:lnTo>
                  <a:lnTo>
                    <a:pt x="238" y="2777"/>
                  </a:lnTo>
                  <a:lnTo>
                    <a:pt x="270" y="2771"/>
                  </a:lnTo>
                  <a:lnTo>
                    <a:pt x="303" y="2764"/>
                  </a:lnTo>
                  <a:lnTo>
                    <a:pt x="335" y="2757"/>
                  </a:lnTo>
                  <a:lnTo>
                    <a:pt x="367" y="2749"/>
                  </a:lnTo>
                  <a:lnTo>
                    <a:pt x="400" y="2739"/>
                  </a:lnTo>
                  <a:lnTo>
                    <a:pt x="431" y="2730"/>
                  </a:lnTo>
                  <a:lnTo>
                    <a:pt x="462" y="2719"/>
                  </a:lnTo>
                  <a:lnTo>
                    <a:pt x="493" y="2708"/>
                  </a:lnTo>
                  <a:lnTo>
                    <a:pt x="524" y="2695"/>
                  </a:lnTo>
                  <a:lnTo>
                    <a:pt x="554" y="2682"/>
                  </a:lnTo>
                  <a:lnTo>
                    <a:pt x="584" y="2669"/>
                  </a:lnTo>
                  <a:lnTo>
                    <a:pt x="614" y="2654"/>
                  </a:lnTo>
                  <a:lnTo>
                    <a:pt x="643" y="2639"/>
                  </a:lnTo>
                  <a:lnTo>
                    <a:pt x="672" y="2623"/>
                  </a:lnTo>
                  <a:lnTo>
                    <a:pt x="702" y="2606"/>
                  </a:lnTo>
                  <a:lnTo>
                    <a:pt x="731" y="2588"/>
                  </a:lnTo>
                  <a:lnTo>
                    <a:pt x="760" y="2570"/>
                  </a:lnTo>
                  <a:lnTo>
                    <a:pt x="788" y="2551"/>
                  </a:lnTo>
                  <a:lnTo>
                    <a:pt x="815" y="2531"/>
                  </a:lnTo>
                  <a:lnTo>
                    <a:pt x="843" y="2509"/>
                  </a:lnTo>
                  <a:lnTo>
                    <a:pt x="870" y="2488"/>
                  </a:lnTo>
                  <a:lnTo>
                    <a:pt x="897" y="2466"/>
                  </a:lnTo>
                  <a:lnTo>
                    <a:pt x="924" y="2443"/>
                  </a:lnTo>
                  <a:lnTo>
                    <a:pt x="950" y="2419"/>
                  </a:lnTo>
                  <a:lnTo>
                    <a:pt x="977" y="2395"/>
                  </a:lnTo>
                  <a:lnTo>
                    <a:pt x="1004" y="2369"/>
                  </a:lnTo>
                  <a:lnTo>
                    <a:pt x="1029" y="2344"/>
                  </a:lnTo>
                  <a:lnTo>
                    <a:pt x="1053" y="2318"/>
                  </a:lnTo>
                  <a:lnTo>
                    <a:pt x="1077" y="2291"/>
                  </a:lnTo>
                  <a:lnTo>
                    <a:pt x="1099" y="2265"/>
                  </a:lnTo>
                  <a:lnTo>
                    <a:pt x="1121" y="2238"/>
                  </a:lnTo>
                  <a:lnTo>
                    <a:pt x="1142" y="2209"/>
                  </a:lnTo>
                  <a:lnTo>
                    <a:pt x="1163" y="2182"/>
                  </a:lnTo>
                  <a:lnTo>
                    <a:pt x="1182" y="2153"/>
                  </a:lnTo>
                  <a:lnTo>
                    <a:pt x="1201" y="2125"/>
                  </a:lnTo>
                  <a:lnTo>
                    <a:pt x="1218" y="2096"/>
                  </a:lnTo>
                  <a:lnTo>
                    <a:pt x="1235" y="2067"/>
                  </a:lnTo>
                  <a:lnTo>
                    <a:pt x="1251" y="2038"/>
                  </a:lnTo>
                  <a:lnTo>
                    <a:pt x="1267" y="2008"/>
                  </a:lnTo>
                  <a:lnTo>
                    <a:pt x="1281" y="1978"/>
                  </a:lnTo>
                  <a:lnTo>
                    <a:pt x="1296" y="1947"/>
                  </a:lnTo>
                  <a:lnTo>
                    <a:pt x="1308" y="1916"/>
                  </a:lnTo>
                  <a:lnTo>
                    <a:pt x="1320" y="1884"/>
                  </a:lnTo>
                  <a:lnTo>
                    <a:pt x="1332" y="1853"/>
                  </a:lnTo>
                  <a:lnTo>
                    <a:pt x="1342" y="1821"/>
                  </a:lnTo>
                  <a:lnTo>
                    <a:pt x="1351" y="1789"/>
                  </a:lnTo>
                  <a:lnTo>
                    <a:pt x="1360" y="1756"/>
                  </a:lnTo>
                  <a:lnTo>
                    <a:pt x="1368" y="1723"/>
                  </a:lnTo>
                  <a:lnTo>
                    <a:pt x="1375" y="1690"/>
                  </a:lnTo>
                  <a:lnTo>
                    <a:pt x="1381" y="1656"/>
                  </a:lnTo>
                  <a:lnTo>
                    <a:pt x="1386" y="1622"/>
                  </a:lnTo>
                  <a:lnTo>
                    <a:pt x="1391" y="1587"/>
                  </a:lnTo>
                  <a:lnTo>
                    <a:pt x="1395" y="1552"/>
                  </a:lnTo>
                  <a:lnTo>
                    <a:pt x="1398" y="1517"/>
                  </a:lnTo>
                  <a:lnTo>
                    <a:pt x="1400" y="1482"/>
                  </a:lnTo>
                  <a:lnTo>
                    <a:pt x="1401" y="1446"/>
                  </a:lnTo>
                  <a:lnTo>
                    <a:pt x="1401" y="1410"/>
                  </a:lnTo>
                  <a:lnTo>
                    <a:pt x="1401" y="1375"/>
                  </a:lnTo>
                  <a:lnTo>
                    <a:pt x="1400" y="1341"/>
                  </a:lnTo>
                  <a:lnTo>
                    <a:pt x="1398" y="1306"/>
                  </a:lnTo>
                  <a:lnTo>
                    <a:pt x="1395" y="1272"/>
                  </a:lnTo>
                  <a:lnTo>
                    <a:pt x="1391" y="1239"/>
                  </a:lnTo>
                  <a:lnTo>
                    <a:pt x="1386" y="1205"/>
                  </a:lnTo>
                  <a:lnTo>
                    <a:pt x="1381" y="1172"/>
                  </a:lnTo>
                  <a:lnTo>
                    <a:pt x="1375" y="1139"/>
                  </a:lnTo>
                  <a:lnTo>
                    <a:pt x="1368" y="1107"/>
                  </a:lnTo>
                  <a:lnTo>
                    <a:pt x="1360" y="1075"/>
                  </a:lnTo>
                  <a:lnTo>
                    <a:pt x="1351" y="1043"/>
                  </a:lnTo>
                  <a:lnTo>
                    <a:pt x="1342" y="1010"/>
                  </a:lnTo>
                  <a:lnTo>
                    <a:pt x="1332" y="979"/>
                  </a:lnTo>
                  <a:lnTo>
                    <a:pt x="1320" y="947"/>
                  </a:lnTo>
                  <a:lnTo>
                    <a:pt x="1308" y="917"/>
                  </a:lnTo>
                  <a:lnTo>
                    <a:pt x="1296" y="886"/>
                  </a:lnTo>
                  <a:lnTo>
                    <a:pt x="1281" y="855"/>
                  </a:lnTo>
                  <a:lnTo>
                    <a:pt x="1267" y="825"/>
                  </a:lnTo>
                  <a:lnTo>
                    <a:pt x="1251" y="795"/>
                  </a:lnTo>
                  <a:lnTo>
                    <a:pt x="1235" y="766"/>
                  </a:lnTo>
                  <a:lnTo>
                    <a:pt x="1218" y="736"/>
                  </a:lnTo>
                  <a:lnTo>
                    <a:pt x="1201" y="706"/>
                  </a:lnTo>
                  <a:lnTo>
                    <a:pt x="1182" y="677"/>
                  </a:lnTo>
                  <a:lnTo>
                    <a:pt x="1163" y="649"/>
                  </a:lnTo>
                  <a:lnTo>
                    <a:pt x="1142" y="620"/>
                  </a:lnTo>
                  <a:lnTo>
                    <a:pt x="1121" y="592"/>
                  </a:lnTo>
                  <a:lnTo>
                    <a:pt x="1099" y="564"/>
                  </a:lnTo>
                  <a:lnTo>
                    <a:pt x="1077" y="537"/>
                  </a:lnTo>
                  <a:lnTo>
                    <a:pt x="1053" y="509"/>
                  </a:lnTo>
                  <a:lnTo>
                    <a:pt x="1029" y="482"/>
                  </a:lnTo>
                  <a:lnTo>
                    <a:pt x="1004" y="456"/>
                  </a:lnTo>
                  <a:lnTo>
                    <a:pt x="977" y="428"/>
                  </a:lnTo>
                  <a:lnTo>
                    <a:pt x="950" y="402"/>
                  </a:lnTo>
                  <a:lnTo>
                    <a:pt x="924" y="376"/>
                  </a:lnTo>
                  <a:lnTo>
                    <a:pt x="897" y="351"/>
                  </a:lnTo>
                  <a:lnTo>
                    <a:pt x="870" y="327"/>
                  </a:lnTo>
                  <a:lnTo>
                    <a:pt x="843" y="305"/>
                  </a:lnTo>
                  <a:lnTo>
                    <a:pt x="815" y="282"/>
                  </a:lnTo>
                  <a:lnTo>
                    <a:pt x="788" y="261"/>
                  </a:lnTo>
                  <a:lnTo>
                    <a:pt x="760" y="241"/>
                  </a:lnTo>
                  <a:lnTo>
                    <a:pt x="731" y="221"/>
                  </a:lnTo>
                  <a:lnTo>
                    <a:pt x="702" y="202"/>
                  </a:lnTo>
                  <a:lnTo>
                    <a:pt x="672" y="184"/>
                  </a:lnTo>
                  <a:lnTo>
                    <a:pt x="643" y="167"/>
                  </a:lnTo>
                  <a:lnTo>
                    <a:pt x="614" y="151"/>
                  </a:lnTo>
                  <a:lnTo>
                    <a:pt x="584" y="135"/>
                  </a:lnTo>
                  <a:lnTo>
                    <a:pt x="554" y="120"/>
                  </a:lnTo>
                  <a:lnTo>
                    <a:pt x="524" y="106"/>
                  </a:lnTo>
                  <a:lnTo>
                    <a:pt x="493" y="93"/>
                  </a:lnTo>
                  <a:lnTo>
                    <a:pt x="462" y="81"/>
                  </a:lnTo>
                  <a:lnTo>
                    <a:pt x="431" y="70"/>
                  </a:lnTo>
                  <a:lnTo>
                    <a:pt x="400" y="60"/>
                  </a:lnTo>
                  <a:lnTo>
                    <a:pt x="367" y="50"/>
                  </a:lnTo>
                  <a:lnTo>
                    <a:pt x="335" y="41"/>
                  </a:lnTo>
                  <a:lnTo>
                    <a:pt x="303" y="33"/>
                  </a:lnTo>
                  <a:lnTo>
                    <a:pt x="270" y="26"/>
                  </a:lnTo>
                  <a:lnTo>
                    <a:pt x="238" y="20"/>
                  </a:lnTo>
                  <a:lnTo>
                    <a:pt x="205" y="15"/>
                  </a:lnTo>
                  <a:lnTo>
                    <a:pt x="171" y="10"/>
                  </a:lnTo>
                  <a:lnTo>
                    <a:pt x="138" y="6"/>
                  </a:lnTo>
                  <a:lnTo>
                    <a:pt x="104" y="4"/>
                  </a:lnTo>
                  <a:lnTo>
                    <a:pt x="69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2797"/>
                  </a:lnTo>
                  <a:close/>
                </a:path>
              </a:pathLst>
            </a:custGeom>
            <a:solidFill>
              <a:srgbClr val="336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1F1A17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11" name="Group 141"/>
          <p:cNvGrpSpPr>
            <a:grpSpLocks/>
          </p:cNvGrpSpPr>
          <p:nvPr/>
        </p:nvGrpSpPr>
        <p:grpSpPr bwMode="auto">
          <a:xfrm>
            <a:off x="2288584" y="2485426"/>
            <a:ext cx="269423" cy="300633"/>
            <a:chOff x="748" y="3974"/>
            <a:chExt cx="840" cy="840"/>
          </a:xfrm>
        </p:grpSpPr>
        <p:sp>
          <p:nvSpPr>
            <p:cNvPr id="112" name="AutoShape 137"/>
            <p:cNvSpPr>
              <a:spLocks noChangeArrowheads="1"/>
            </p:cNvSpPr>
            <p:nvPr/>
          </p:nvSpPr>
          <p:spPr bwMode="auto">
            <a:xfrm>
              <a:off x="930" y="3974"/>
              <a:ext cx="476" cy="840"/>
            </a:xfrm>
            <a:custGeom>
              <a:avLst/>
              <a:gdLst>
                <a:gd name="G0" fmla="+- 498 0 0"/>
                <a:gd name="G1" fmla="+- 21600 0 498"/>
                <a:gd name="G2" fmla="+- 21600 0 49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98" y="10800"/>
                  </a:moveTo>
                  <a:cubicBezTo>
                    <a:pt x="498" y="16490"/>
                    <a:pt x="5110" y="21102"/>
                    <a:pt x="10800" y="21102"/>
                  </a:cubicBezTo>
                  <a:cubicBezTo>
                    <a:pt x="16490" y="21102"/>
                    <a:pt x="21102" y="16490"/>
                    <a:pt x="21102" y="10800"/>
                  </a:cubicBezTo>
                  <a:cubicBezTo>
                    <a:pt x="21102" y="5110"/>
                    <a:pt x="16490" y="498"/>
                    <a:pt x="10800" y="498"/>
                  </a:cubicBezTo>
                  <a:cubicBezTo>
                    <a:pt x="5110" y="498"/>
                    <a:pt x="498" y="5110"/>
                    <a:pt x="498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3" name="AutoShape 138"/>
            <p:cNvSpPr>
              <a:spLocks noChangeArrowheads="1"/>
            </p:cNvSpPr>
            <p:nvPr/>
          </p:nvSpPr>
          <p:spPr bwMode="auto">
            <a:xfrm rot="3262901">
              <a:off x="930" y="3974"/>
              <a:ext cx="476" cy="840"/>
            </a:xfrm>
            <a:custGeom>
              <a:avLst/>
              <a:gdLst>
                <a:gd name="G0" fmla="+- 498 0 0"/>
                <a:gd name="G1" fmla="+- 21600 0 498"/>
                <a:gd name="G2" fmla="+- 21600 0 49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98" y="10800"/>
                  </a:moveTo>
                  <a:cubicBezTo>
                    <a:pt x="498" y="16490"/>
                    <a:pt x="5110" y="21102"/>
                    <a:pt x="10800" y="21102"/>
                  </a:cubicBezTo>
                  <a:cubicBezTo>
                    <a:pt x="16490" y="21102"/>
                    <a:pt x="21102" y="16490"/>
                    <a:pt x="21102" y="10800"/>
                  </a:cubicBezTo>
                  <a:cubicBezTo>
                    <a:pt x="21102" y="5110"/>
                    <a:pt x="16490" y="498"/>
                    <a:pt x="10800" y="498"/>
                  </a:cubicBezTo>
                  <a:cubicBezTo>
                    <a:pt x="5110" y="498"/>
                    <a:pt x="498" y="5110"/>
                    <a:pt x="498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4" name="AutoShape 139"/>
            <p:cNvSpPr>
              <a:spLocks noChangeArrowheads="1"/>
            </p:cNvSpPr>
            <p:nvPr/>
          </p:nvSpPr>
          <p:spPr bwMode="auto">
            <a:xfrm rot="18337099" flipH="1">
              <a:off x="930" y="3974"/>
              <a:ext cx="476" cy="840"/>
            </a:xfrm>
            <a:custGeom>
              <a:avLst/>
              <a:gdLst>
                <a:gd name="G0" fmla="+- 498 0 0"/>
                <a:gd name="G1" fmla="+- 21600 0 498"/>
                <a:gd name="G2" fmla="+- 21600 0 49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98" y="10800"/>
                  </a:moveTo>
                  <a:cubicBezTo>
                    <a:pt x="498" y="16490"/>
                    <a:pt x="5110" y="21102"/>
                    <a:pt x="10800" y="21102"/>
                  </a:cubicBezTo>
                  <a:cubicBezTo>
                    <a:pt x="16490" y="21102"/>
                    <a:pt x="21102" y="16490"/>
                    <a:pt x="21102" y="10800"/>
                  </a:cubicBezTo>
                  <a:cubicBezTo>
                    <a:pt x="21102" y="5110"/>
                    <a:pt x="16490" y="498"/>
                    <a:pt x="10800" y="498"/>
                  </a:cubicBezTo>
                  <a:cubicBezTo>
                    <a:pt x="5110" y="498"/>
                    <a:pt x="498" y="5110"/>
                    <a:pt x="498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5" name="Oval 140"/>
            <p:cNvSpPr>
              <a:spLocks noChangeArrowheads="1"/>
            </p:cNvSpPr>
            <p:nvPr/>
          </p:nvSpPr>
          <p:spPr bwMode="auto">
            <a:xfrm>
              <a:off x="1066" y="4292"/>
              <a:ext cx="204" cy="2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16" name="Group 178"/>
          <p:cNvGrpSpPr>
            <a:grpSpLocks/>
          </p:cNvGrpSpPr>
          <p:nvPr/>
        </p:nvGrpSpPr>
        <p:grpSpPr bwMode="auto">
          <a:xfrm>
            <a:off x="3286466" y="2949007"/>
            <a:ext cx="256970" cy="301896"/>
            <a:chOff x="3918" y="2385"/>
            <a:chExt cx="454" cy="478"/>
          </a:xfrm>
        </p:grpSpPr>
        <p:sp>
          <p:nvSpPr>
            <p:cNvPr id="117" name="AutoShape 166"/>
            <p:cNvSpPr>
              <a:spLocks noChangeArrowheads="1"/>
            </p:cNvSpPr>
            <p:nvPr/>
          </p:nvSpPr>
          <p:spPr bwMode="auto">
            <a:xfrm>
              <a:off x="4150" y="2385"/>
              <a:ext cx="214" cy="340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8" name="AutoShape 173"/>
            <p:cNvSpPr>
              <a:spLocks noChangeArrowheads="1"/>
            </p:cNvSpPr>
            <p:nvPr/>
          </p:nvSpPr>
          <p:spPr bwMode="auto">
            <a:xfrm flipH="1">
              <a:off x="3923" y="2441"/>
              <a:ext cx="205" cy="284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9" name="AutoShape 176"/>
            <p:cNvSpPr>
              <a:spLocks noChangeArrowheads="1"/>
            </p:cNvSpPr>
            <p:nvPr/>
          </p:nvSpPr>
          <p:spPr bwMode="auto">
            <a:xfrm rot="10800000">
              <a:off x="3918" y="2657"/>
              <a:ext cx="454" cy="206"/>
            </a:xfrm>
            <a:custGeom>
              <a:avLst/>
              <a:gdLst>
                <a:gd name="G0" fmla="+- 375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375"/>
                <a:gd name="G18" fmla="*/ 375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375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375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212 w 21600"/>
                <a:gd name="T15" fmla="*/ 10800 h 21600"/>
                <a:gd name="T16" fmla="*/ 10800 w 21600"/>
                <a:gd name="T17" fmla="*/ 10425 h 21600"/>
                <a:gd name="T18" fmla="*/ 16388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425" y="10800"/>
                  </a:moveTo>
                  <a:cubicBezTo>
                    <a:pt x="10425" y="10592"/>
                    <a:pt x="10592" y="10425"/>
                    <a:pt x="10800" y="10425"/>
                  </a:cubicBezTo>
                  <a:cubicBezTo>
                    <a:pt x="11007" y="10424"/>
                    <a:pt x="11174" y="10592"/>
                    <a:pt x="11175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20" name="Freeform 234"/>
          <p:cNvSpPr>
            <a:spLocks/>
          </p:cNvSpPr>
          <p:nvPr/>
        </p:nvSpPr>
        <p:spPr bwMode="auto">
          <a:xfrm rot="4848033" flipH="1">
            <a:off x="1790441" y="2489994"/>
            <a:ext cx="246317" cy="291497"/>
          </a:xfrm>
          <a:custGeom>
            <a:avLst/>
            <a:gdLst>
              <a:gd name="T0" fmla="*/ 568 w 12900"/>
              <a:gd name="T1" fmla="*/ 15784 h 17028"/>
              <a:gd name="T2" fmla="*/ 199 w 12900"/>
              <a:gd name="T3" fmla="*/ 15182 h 17028"/>
              <a:gd name="T4" fmla="*/ 15 w 12900"/>
              <a:gd name="T5" fmla="*/ 14695 h 17028"/>
              <a:gd name="T6" fmla="*/ 9 w 12900"/>
              <a:gd name="T7" fmla="*/ 14303 h 17028"/>
              <a:gd name="T8" fmla="*/ 181 w 12900"/>
              <a:gd name="T9" fmla="*/ 13306 h 17028"/>
              <a:gd name="T10" fmla="*/ 568 w 12900"/>
              <a:gd name="T11" fmla="*/ 12061 h 17028"/>
              <a:gd name="T12" fmla="*/ 1172 w 12900"/>
              <a:gd name="T13" fmla="*/ 10568 h 17028"/>
              <a:gd name="T14" fmla="*/ 1950 w 12900"/>
              <a:gd name="T15" fmla="*/ 8972 h 17028"/>
              <a:gd name="T16" fmla="*/ 2880 w 12900"/>
              <a:gd name="T17" fmla="*/ 7374 h 17028"/>
              <a:gd name="T18" fmla="*/ 3958 w 12900"/>
              <a:gd name="T19" fmla="*/ 5773 h 17028"/>
              <a:gd name="T20" fmla="*/ 5070 w 12900"/>
              <a:gd name="T21" fmla="*/ 4293 h 17028"/>
              <a:gd name="T22" fmla="*/ 6150 w 12900"/>
              <a:gd name="T23" fmla="*/ 2994 h 17028"/>
              <a:gd name="T24" fmla="*/ 7202 w 12900"/>
              <a:gd name="T25" fmla="*/ 1872 h 17028"/>
              <a:gd name="T26" fmla="*/ 8194 w 12900"/>
              <a:gd name="T27" fmla="*/ 958 h 17028"/>
              <a:gd name="T28" fmla="*/ 9041 w 12900"/>
              <a:gd name="T29" fmla="*/ 345 h 17028"/>
              <a:gd name="T30" fmla="*/ 9734 w 12900"/>
              <a:gd name="T31" fmla="*/ 38 h 17028"/>
              <a:gd name="T32" fmla="*/ 10159 w 12900"/>
              <a:gd name="T33" fmla="*/ 12 h 17028"/>
              <a:gd name="T34" fmla="*/ 10719 w 12900"/>
              <a:gd name="T35" fmla="*/ 157 h 17028"/>
              <a:gd name="T36" fmla="*/ 11837 w 12900"/>
              <a:gd name="T37" fmla="*/ 578 h 17028"/>
              <a:gd name="T38" fmla="*/ 12388 w 12900"/>
              <a:gd name="T39" fmla="*/ 890 h 17028"/>
              <a:gd name="T40" fmla="*/ 12784 w 12900"/>
              <a:gd name="T41" fmla="*/ 1234 h 17028"/>
              <a:gd name="T42" fmla="*/ 12882 w 12900"/>
              <a:gd name="T43" fmla="*/ 1412 h 17028"/>
              <a:gd name="T44" fmla="*/ 12894 w 12900"/>
              <a:gd name="T45" fmla="*/ 1590 h 17028"/>
              <a:gd name="T46" fmla="*/ 12779 w 12900"/>
              <a:gd name="T47" fmla="*/ 1927 h 17028"/>
              <a:gd name="T48" fmla="*/ 12415 w 12900"/>
              <a:gd name="T49" fmla="*/ 2595 h 17028"/>
              <a:gd name="T50" fmla="*/ 11526 w 12900"/>
              <a:gd name="T51" fmla="*/ 3896 h 17028"/>
              <a:gd name="T52" fmla="*/ 11024 w 12900"/>
              <a:gd name="T53" fmla="*/ 4493 h 17028"/>
              <a:gd name="T54" fmla="*/ 10571 w 12900"/>
              <a:gd name="T55" fmla="*/ 4946 h 17028"/>
              <a:gd name="T56" fmla="*/ 10153 w 12900"/>
              <a:gd name="T57" fmla="*/ 5277 h 17028"/>
              <a:gd name="T58" fmla="*/ 9783 w 12900"/>
              <a:gd name="T59" fmla="*/ 5468 h 17028"/>
              <a:gd name="T60" fmla="*/ 9482 w 12900"/>
              <a:gd name="T61" fmla="*/ 5524 h 17028"/>
              <a:gd name="T62" fmla="*/ 9107 w 12900"/>
              <a:gd name="T63" fmla="*/ 5472 h 17028"/>
              <a:gd name="T64" fmla="*/ 8969 w 12900"/>
              <a:gd name="T65" fmla="*/ 5394 h 17028"/>
              <a:gd name="T66" fmla="*/ 8735 w 12900"/>
              <a:gd name="T67" fmla="*/ 5119 h 17028"/>
              <a:gd name="T68" fmla="*/ 8133 w 12900"/>
              <a:gd name="T69" fmla="*/ 4480 h 17028"/>
              <a:gd name="T70" fmla="*/ 8007 w 12900"/>
              <a:gd name="T71" fmla="*/ 4394 h 17028"/>
              <a:gd name="T72" fmla="*/ 7302 w 12900"/>
              <a:gd name="T73" fmla="*/ 5176 h 17028"/>
              <a:gd name="T74" fmla="*/ 5116 w 12900"/>
              <a:gd name="T75" fmla="*/ 7983 h 17028"/>
              <a:gd name="T76" fmla="*/ 3140 w 12900"/>
              <a:gd name="T77" fmla="*/ 10827 h 17028"/>
              <a:gd name="T78" fmla="*/ 2827 w 12900"/>
              <a:gd name="T79" fmla="*/ 11675 h 17028"/>
              <a:gd name="T80" fmla="*/ 2993 w 12900"/>
              <a:gd name="T81" fmla="*/ 11832 h 17028"/>
              <a:gd name="T82" fmla="*/ 3322 w 12900"/>
              <a:gd name="T83" fmla="*/ 11970 h 17028"/>
              <a:gd name="T84" fmla="*/ 3872 w 12900"/>
              <a:gd name="T85" fmla="*/ 12105 h 17028"/>
              <a:gd name="T86" fmla="*/ 4183 w 12900"/>
              <a:gd name="T87" fmla="*/ 12223 h 17028"/>
              <a:gd name="T88" fmla="*/ 4357 w 12900"/>
              <a:gd name="T89" fmla="*/ 12356 h 17028"/>
              <a:gd name="T90" fmla="*/ 4544 w 12900"/>
              <a:gd name="T91" fmla="*/ 12709 h 17028"/>
              <a:gd name="T92" fmla="*/ 4863 w 12900"/>
              <a:gd name="T93" fmla="*/ 13644 h 17028"/>
              <a:gd name="T94" fmla="*/ 5127 w 12900"/>
              <a:gd name="T95" fmla="*/ 14747 h 17028"/>
              <a:gd name="T96" fmla="*/ 5175 w 12900"/>
              <a:gd name="T97" fmla="*/ 15515 h 17028"/>
              <a:gd name="T98" fmla="*/ 5089 w 12900"/>
              <a:gd name="T99" fmla="*/ 15961 h 17028"/>
              <a:gd name="T100" fmla="*/ 4926 w 12900"/>
              <a:gd name="T101" fmla="*/ 16171 h 17028"/>
              <a:gd name="T102" fmla="*/ 4516 w 12900"/>
              <a:gd name="T103" fmla="*/ 16373 h 17028"/>
              <a:gd name="T104" fmla="*/ 3757 w 12900"/>
              <a:gd name="T105" fmla="*/ 16650 h 17028"/>
              <a:gd name="T106" fmla="*/ 2844 w 12900"/>
              <a:gd name="T107" fmla="*/ 16899 h 17028"/>
              <a:gd name="T108" fmla="*/ 2223 w 12900"/>
              <a:gd name="T109" fmla="*/ 17022 h 17028"/>
              <a:gd name="T110" fmla="*/ 1918 w 12900"/>
              <a:gd name="T111" fmla="*/ 16989 h 17028"/>
              <a:gd name="T112" fmla="*/ 1570 w 12900"/>
              <a:gd name="T113" fmla="*/ 16797 h 17028"/>
              <a:gd name="T114" fmla="*/ 1158 w 12900"/>
              <a:gd name="T115" fmla="*/ 16445 h 1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900" h="17028">
                <a:moveTo>
                  <a:pt x="927" y="16208"/>
                </a:moveTo>
                <a:lnTo>
                  <a:pt x="887" y="16168"/>
                </a:lnTo>
                <a:lnTo>
                  <a:pt x="845" y="16125"/>
                </a:lnTo>
                <a:lnTo>
                  <a:pt x="806" y="16080"/>
                </a:lnTo>
                <a:lnTo>
                  <a:pt x="765" y="16035"/>
                </a:lnTo>
                <a:lnTo>
                  <a:pt x="726" y="15988"/>
                </a:lnTo>
                <a:lnTo>
                  <a:pt x="685" y="15940"/>
                </a:lnTo>
                <a:lnTo>
                  <a:pt x="646" y="15889"/>
                </a:lnTo>
                <a:lnTo>
                  <a:pt x="608" y="15837"/>
                </a:lnTo>
                <a:lnTo>
                  <a:pt x="568" y="15784"/>
                </a:lnTo>
                <a:lnTo>
                  <a:pt x="529" y="15729"/>
                </a:lnTo>
                <a:lnTo>
                  <a:pt x="490" y="15673"/>
                </a:lnTo>
                <a:lnTo>
                  <a:pt x="452" y="15615"/>
                </a:lnTo>
                <a:lnTo>
                  <a:pt x="414" y="15555"/>
                </a:lnTo>
                <a:lnTo>
                  <a:pt x="376" y="15494"/>
                </a:lnTo>
                <a:lnTo>
                  <a:pt x="338" y="15431"/>
                </a:lnTo>
                <a:lnTo>
                  <a:pt x="301" y="15367"/>
                </a:lnTo>
                <a:lnTo>
                  <a:pt x="264" y="15303"/>
                </a:lnTo>
                <a:lnTo>
                  <a:pt x="230" y="15242"/>
                </a:lnTo>
                <a:lnTo>
                  <a:pt x="199" y="15182"/>
                </a:lnTo>
                <a:lnTo>
                  <a:pt x="169" y="15123"/>
                </a:lnTo>
                <a:lnTo>
                  <a:pt x="143" y="15067"/>
                </a:lnTo>
                <a:lnTo>
                  <a:pt x="118" y="15011"/>
                </a:lnTo>
                <a:lnTo>
                  <a:pt x="96" y="14958"/>
                </a:lnTo>
                <a:lnTo>
                  <a:pt x="76" y="14906"/>
                </a:lnTo>
                <a:lnTo>
                  <a:pt x="57" y="14857"/>
                </a:lnTo>
                <a:lnTo>
                  <a:pt x="43" y="14808"/>
                </a:lnTo>
                <a:lnTo>
                  <a:pt x="30" y="14762"/>
                </a:lnTo>
                <a:lnTo>
                  <a:pt x="19" y="14716"/>
                </a:lnTo>
                <a:lnTo>
                  <a:pt x="15" y="14695"/>
                </a:lnTo>
                <a:lnTo>
                  <a:pt x="11" y="14673"/>
                </a:lnTo>
                <a:lnTo>
                  <a:pt x="7" y="14652"/>
                </a:lnTo>
                <a:lnTo>
                  <a:pt x="4" y="14632"/>
                </a:lnTo>
                <a:lnTo>
                  <a:pt x="2" y="14612"/>
                </a:lnTo>
                <a:lnTo>
                  <a:pt x="1" y="14591"/>
                </a:lnTo>
                <a:lnTo>
                  <a:pt x="0" y="14572"/>
                </a:lnTo>
                <a:lnTo>
                  <a:pt x="0" y="14554"/>
                </a:lnTo>
                <a:lnTo>
                  <a:pt x="1" y="14473"/>
                </a:lnTo>
                <a:lnTo>
                  <a:pt x="4" y="14389"/>
                </a:lnTo>
                <a:lnTo>
                  <a:pt x="9" y="14303"/>
                </a:lnTo>
                <a:lnTo>
                  <a:pt x="17" y="14215"/>
                </a:lnTo>
                <a:lnTo>
                  <a:pt x="27" y="14123"/>
                </a:lnTo>
                <a:lnTo>
                  <a:pt x="38" y="14031"/>
                </a:lnTo>
                <a:lnTo>
                  <a:pt x="52" y="13935"/>
                </a:lnTo>
                <a:lnTo>
                  <a:pt x="68" y="13835"/>
                </a:lnTo>
                <a:lnTo>
                  <a:pt x="86" y="13735"/>
                </a:lnTo>
                <a:lnTo>
                  <a:pt x="106" y="13632"/>
                </a:lnTo>
                <a:lnTo>
                  <a:pt x="130" y="13525"/>
                </a:lnTo>
                <a:lnTo>
                  <a:pt x="154" y="13417"/>
                </a:lnTo>
                <a:lnTo>
                  <a:pt x="181" y="13306"/>
                </a:lnTo>
                <a:lnTo>
                  <a:pt x="210" y="13193"/>
                </a:lnTo>
                <a:lnTo>
                  <a:pt x="241" y="13076"/>
                </a:lnTo>
                <a:lnTo>
                  <a:pt x="275" y="12958"/>
                </a:lnTo>
                <a:lnTo>
                  <a:pt x="310" y="12838"/>
                </a:lnTo>
                <a:lnTo>
                  <a:pt x="347" y="12714"/>
                </a:lnTo>
                <a:lnTo>
                  <a:pt x="388" y="12588"/>
                </a:lnTo>
                <a:lnTo>
                  <a:pt x="430" y="12460"/>
                </a:lnTo>
                <a:lnTo>
                  <a:pt x="473" y="12329"/>
                </a:lnTo>
                <a:lnTo>
                  <a:pt x="520" y="12196"/>
                </a:lnTo>
                <a:lnTo>
                  <a:pt x="568" y="12061"/>
                </a:lnTo>
                <a:lnTo>
                  <a:pt x="619" y="11922"/>
                </a:lnTo>
                <a:lnTo>
                  <a:pt x="672" y="11781"/>
                </a:lnTo>
                <a:lnTo>
                  <a:pt x="727" y="11638"/>
                </a:lnTo>
                <a:lnTo>
                  <a:pt x="783" y="11492"/>
                </a:lnTo>
                <a:lnTo>
                  <a:pt x="843" y="11345"/>
                </a:lnTo>
                <a:lnTo>
                  <a:pt x="905" y="11194"/>
                </a:lnTo>
                <a:lnTo>
                  <a:pt x="968" y="11041"/>
                </a:lnTo>
                <a:lnTo>
                  <a:pt x="1034" y="10886"/>
                </a:lnTo>
                <a:lnTo>
                  <a:pt x="1102" y="10728"/>
                </a:lnTo>
                <a:lnTo>
                  <a:pt x="1172" y="10568"/>
                </a:lnTo>
                <a:lnTo>
                  <a:pt x="1243" y="10408"/>
                </a:lnTo>
                <a:lnTo>
                  <a:pt x="1315" y="10249"/>
                </a:lnTo>
                <a:lnTo>
                  <a:pt x="1389" y="10090"/>
                </a:lnTo>
                <a:lnTo>
                  <a:pt x="1465" y="9931"/>
                </a:lnTo>
                <a:lnTo>
                  <a:pt x="1543" y="9771"/>
                </a:lnTo>
                <a:lnTo>
                  <a:pt x="1620" y="9611"/>
                </a:lnTo>
                <a:lnTo>
                  <a:pt x="1701" y="9451"/>
                </a:lnTo>
                <a:lnTo>
                  <a:pt x="1782" y="9292"/>
                </a:lnTo>
                <a:lnTo>
                  <a:pt x="1866" y="9132"/>
                </a:lnTo>
                <a:lnTo>
                  <a:pt x="1950" y="8972"/>
                </a:lnTo>
                <a:lnTo>
                  <a:pt x="2036" y="8812"/>
                </a:lnTo>
                <a:lnTo>
                  <a:pt x="2124" y="8653"/>
                </a:lnTo>
                <a:lnTo>
                  <a:pt x="2213" y="8494"/>
                </a:lnTo>
                <a:lnTo>
                  <a:pt x="2304" y="8334"/>
                </a:lnTo>
                <a:lnTo>
                  <a:pt x="2397" y="8174"/>
                </a:lnTo>
                <a:lnTo>
                  <a:pt x="2489" y="8014"/>
                </a:lnTo>
                <a:lnTo>
                  <a:pt x="2585" y="7854"/>
                </a:lnTo>
                <a:lnTo>
                  <a:pt x="2681" y="7694"/>
                </a:lnTo>
                <a:lnTo>
                  <a:pt x="2779" y="7534"/>
                </a:lnTo>
                <a:lnTo>
                  <a:pt x="2880" y="7374"/>
                </a:lnTo>
                <a:lnTo>
                  <a:pt x="2981" y="7215"/>
                </a:lnTo>
                <a:lnTo>
                  <a:pt x="3083" y="7055"/>
                </a:lnTo>
                <a:lnTo>
                  <a:pt x="3188" y="6894"/>
                </a:lnTo>
                <a:lnTo>
                  <a:pt x="3293" y="6734"/>
                </a:lnTo>
                <a:lnTo>
                  <a:pt x="3400" y="6574"/>
                </a:lnTo>
                <a:lnTo>
                  <a:pt x="3509" y="6414"/>
                </a:lnTo>
                <a:lnTo>
                  <a:pt x="3619" y="6253"/>
                </a:lnTo>
                <a:lnTo>
                  <a:pt x="3730" y="6093"/>
                </a:lnTo>
                <a:lnTo>
                  <a:pt x="3844" y="5933"/>
                </a:lnTo>
                <a:lnTo>
                  <a:pt x="3958" y="5773"/>
                </a:lnTo>
                <a:lnTo>
                  <a:pt x="4075" y="5612"/>
                </a:lnTo>
                <a:lnTo>
                  <a:pt x="4187" y="5459"/>
                </a:lnTo>
                <a:lnTo>
                  <a:pt x="4299" y="5306"/>
                </a:lnTo>
                <a:lnTo>
                  <a:pt x="4409" y="5157"/>
                </a:lnTo>
                <a:lnTo>
                  <a:pt x="4520" y="5008"/>
                </a:lnTo>
                <a:lnTo>
                  <a:pt x="4631" y="4862"/>
                </a:lnTo>
                <a:lnTo>
                  <a:pt x="4741" y="4717"/>
                </a:lnTo>
                <a:lnTo>
                  <a:pt x="4852" y="4574"/>
                </a:lnTo>
                <a:lnTo>
                  <a:pt x="4962" y="4432"/>
                </a:lnTo>
                <a:lnTo>
                  <a:pt x="5070" y="4293"/>
                </a:lnTo>
                <a:lnTo>
                  <a:pt x="5180" y="4155"/>
                </a:lnTo>
                <a:lnTo>
                  <a:pt x="5289" y="4019"/>
                </a:lnTo>
                <a:lnTo>
                  <a:pt x="5398" y="3884"/>
                </a:lnTo>
                <a:lnTo>
                  <a:pt x="5506" y="3752"/>
                </a:lnTo>
                <a:lnTo>
                  <a:pt x="5614" y="3621"/>
                </a:lnTo>
                <a:lnTo>
                  <a:pt x="5722" y="3492"/>
                </a:lnTo>
                <a:lnTo>
                  <a:pt x="5830" y="3365"/>
                </a:lnTo>
                <a:lnTo>
                  <a:pt x="5937" y="3239"/>
                </a:lnTo>
                <a:lnTo>
                  <a:pt x="6044" y="3116"/>
                </a:lnTo>
                <a:lnTo>
                  <a:pt x="6150" y="2994"/>
                </a:lnTo>
                <a:lnTo>
                  <a:pt x="6257" y="2874"/>
                </a:lnTo>
                <a:lnTo>
                  <a:pt x="6363" y="2755"/>
                </a:lnTo>
                <a:lnTo>
                  <a:pt x="6469" y="2638"/>
                </a:lnTo>
                <a:lnTo>
                  <a:pt x="6575" y="2524"/>
                </a:lnTo>
                <a:lnTo>
                  <a:pt x="6679" y="2410"/>
                </a:lnTo>
                <a:lnTo>
                  <a:pt x="6785" y="2299"/>
                </a:lnTo>
                <a:lnTo>
                  <a:pt x="6889" y="2189"/>
                </a:lnTo>
                <a:lnTo>
                  <a:pt x="6994" y="2082"/>
                </a:lnTo>
                <a:lnTo>
                  <a:pt x="7097" y="1975"/>
                </a:lnTo>
                <a:lnTo>
                  <a:pt x="7202" y="1872"/>
                </a:lnTo>
                <a:lnTo>
                  <a:pt x="7305" y="1768"/>
                </a:lnTo>
                <a:lnTo>
                  <a:pt x="7408" y="1668"/>
                </a:lnTo>
                <a:lnTo>
                  <a:pt x="7511" y="1569"/>
                </a:lnTo>
                <a:lnTo>
                  <a:pt x="7613" y="1472"/>
                </a:lnTo>
                <a:lnTo>
                  <a:pt x="7714" y="1379"/>
                </a:lnTo>
                <a:lnTo>
                  <a:pt x="7814" y="1289"/>
                </a:lnTo>
                <a:lnTo>
                  <a:pt x="7911" y="1201"/>
                </a:lnTo>
                <a:lnTo>
                  <a:pt x="8007" y="1118"/>
                </a:lnTo>
                <a:lnTo>
                  <a:pt x="8101" y="1036"/>
                </a:lnTo>
                <a:lnTo>
                  <a:pt x="8194" y="958"/>
                </a:lnTo>
                <a:lnTo>
                  <a:pt x="8286" y="884"/>
                </a:lnTo>
                <a:lnTo>
                  <a:pt x="8375" y="811"/>
                </a:lnTo>
                <a:lnTo>
                  <a:pt x="8464" y="743"/>
                </a:lnTo>
                <a:lnTo>
                  <a:pt x="8551" y="677"/>
                </a:lnTo>
                <a:lnTo>
                  <a:pt x="8637" y="614"/>
                </a:lnTo>
                <a:lnTo>
                  <a:pt x="8721" y="554"/>
                </a:lnTo>
                <a:lnTo>
                  <a:pt x="8803" y="498"/>
                </a:lnTo>
                <a:lnTo>
                  <a:pt x="8883" y="443"/>
                </a:lnTo>
                <a:lnTo>
                  <a:pt x="8963" y="393"/>
                </a:lnTo>
                <a:lnTo>
                  <a:pt x="9041" y="345"/>
                </a:lnTo>
                <a:lnTo>
                  <a:pt x="9116" y="300"/>
                </a:lnTo>
                <a:lnTo>
                  <a:pt x="9191" y="260"/>
                </a:lnTo>
                <a:lnTo>
                  <a:pt x="9265" y="222"/>
                </a:lnTo>
                <a:lnTo>
                  <a:pt x="9336" y="185"/>
                </a:lnTo>
                <a:lnTo>
                  <a:pt x="9405" y="153"/>
                </a:lnTo>
                <a:lnTo>
                  <a:pt x="9475" y="125"/>
                </a:lnTo>
                <a:lnTo>
                  <a:pt x="9542" y="98"/>
                </a:lnTo>
                <a:lnTo>
                  <a:pt x="9607" y="76"/>
                </a:lnTo>
                <a:lnTo>
                  <a:pt x="9671" y="55"/>
                </a:lnTo>
                <a:lnTo>
                  <a:pt x="9734" y="38"/>
                </a:lnTo>
                <a:lnTo>
                  <a:pt x="9794" y="24"/>
                </a:lnTo>
                <a:lnTo>
                  <a:pt x="9853" y="14"/>
                </a:lnTo>
                <a:lnTo>
                  <a:pt x="9912" y="6"/>
                </a:lnTo>
                <a:lnTo>
                  <a:pt x="9968" y="1"/>
                </a:lnTo>
                <a:lnTo>
                  <a:pt x="10023" y="0"/>
                </a:lnTo>
                <a:lnTo>
                  <a:pt x="10047" y="0"/>
                </a:lnTo>
                <a:lnTo>
                  <a:pt x="10073" y="2"/>
                </a:lnTo>
                <a:lnTo>
                  <a:pt x="10099" y="4"/>
                </a:lnTo>
                <a:lnTo>
                  <a:pt x="10129" y="7"/>
                </a:lnTo>
                <a:lnTo>
                  <a:pt x="10159" y="12"/>
                </a:lnTo>
                <a:lnTo>
                  <a:pt x="10192" y="17"/>
                </a:lnTo>
                <a:lnTo>
                  <a:pt x="10226" y="23"/>
                </a:lnTo>
                <a:lnTo>
                  <a:pt x="10263" y="31"/>
                </a:lnTo>
                <a:lnTo>
                  <a:pt x="10300" y="39"/>
                </a:lnTo>
                <a:lnTo>
                  <a:pt x="10339" y="48"/>
                </a:lnTo>
                <a:lnTo>
                  <a:pt x="10381" y="58"/>
                </a:lnTo>
                <a:lnTo>
                  <a:pt x="10423" y="69"/>
                </a:lnTo>
                <a:lnTo>
                  <a:pt x="10515" y="95"/>
                </a:lnTo>
                <a:lnTo>
                  <a:pt x="10613" y="124"/>
                </a:lnTo>
                <a:lnTo>
                  <a:pt x="10719" y="157"/>
                </a:lnTo>
                <a:lnTo>
                  <a:pt x="10831" y="194"/>
                </a:lnTo>
                <a:lnTo>
                  <a:pt x="10949" y="234"/>
                </a:lnTo>
                <a:lnTo>
                  <a:pt x="11076" y="278"/>
                </a:lnTo>
                <a:lnTo>
                  <a:pt x="11209" y="327"/>
                </a:lnTo>
                <a:lnTo>
                  <a:pt x="11349" y="378"/>
                </a:lnTo>
                <a:lnTo>
                  <a:pt x="11496" y="435"/>
                </a:lnTo>
                <a:lnTo>
                  <a:pt x="11651" y="494"/>
                </a:lnTo>
                <a:lnTo>
                  <a:pt x="11714" y="521"/>
                </a:lnTo>
                <a:lnTo>
                  <a:pt x="11776" y="549"/>
                </a:lnTo>
                <a:lnTo>
                  <a:pt x="11837" y="578"/>
                </a:lnTo>
                <a:lnTo>
                  <a:pt x="11897" y="606"/>
                </a:lnTo>
                <a:lnTo>
                  <a:pt x="11957" y="636"/>
                </a:lnTo>
                <a:lnTo>
                  <a:pt x="12014" y="666"/>
                </a:lnTo>
                <a:lnTo>
                  <a:pt x="12071" y="696"/>
                </a:lnTo>
                <a:lnTo>
                  <a:pt x="12127" y="727"/>
                </a:lnTo>
                <a:lnTo>
                  <a:pt x="12182" y="759"/>
                </a:lnTo>
                <a:lnTo>
                  <a:pt x="12235" y="791"/>
                </a:lnTo>
                <a:lnTo>
                  <a:pt x="12287" y="823"/>
                </a:lnTo>
                <a:lnTo>
                  <a:pt x="12338" y="857"/>
                </a:lnTo>
                <a:lnTo>
                  <a:pt x="12388" y="890"/>
                </a:lnTo>
                <a:lnTo>
                  <a:pt x="12437" y="924"/>
                </a:lnTo>
                <a:lnTo>
                  <a:pt x="12485" y="959"/>
                </a:lnTo>
                <a:lnTo>
                  <a:pt x="12531" y="994"/>
                </a:lnTo>
                <a:lnTo>
                  <a:pt x="12576" y="1030"/>
                </a:lnTo>
                <a:lnTo>
                  <a:pt x="12618" y="1065"/>
                </a:lnTo>
                <a:lnTo>
                  <a:pt x="12657" y="1099"/>
                </a:lnTo>
                <a:lnTo>
                  <a:pt x="12693" y="1133"/>
                </a:lnTo>
                <a:lnTo>
                  <a:pt x="12726" y="1167"/>
                </a:lnTo>
                <a:lnTo>
                  <a:pt x="12756" y="1201"/>
                </a:lnTo>
                <a:lnTo>
                  <a:pt x="12784" y="1234"/>
                </a:lnTo>
                <a:lnTo>
                  <a:pt x="12808" y="1267"/>
                </a:lnTo>
                <a:lnTo>
                  <a:pt x="12819" y="1284"/>
                </a:lnTo>
                <a:lnTo>
                  <a:pt x="12830" y="1300"/>
                </a:lnTo>
                <a:lnTo>
                  <a:pt x="12839" y="1316"/>
                </a:lnTo>
                <a:lnTo>
                  <a:pt x="12848" y="1332"/>
                </a:lnTo>
                <a:lnTo>
                  <a:pt x="12856" y="1349"/>
                </a:lnTo>
                <a:lnTo>
                  <a:pt x="12864" y="1365"/>
                </a:lnTo>
                <a:lnTo>
                  <a:pt x="12871" y="1381"/>
                </a:lnTo>
                <a:lnTo>
                  <a:pt x="12877" y="1396"/>
                </a:lnTo>
                <a:lnTo>
                  <a:pt x="12882" y="1412"/>
                </a:lnTo>
                <a:lnTo>
                  <a:pt x="12887" y="1428"/>
                </a:lnTo>
                <a:lnTo>
                  <a:pt x="12892" y="1443"/>
                </a:lnTo>
                <a:lnTo>
                  <a:pt x="12895" y="1459"/>
                </a:lnTo>
                <a:lnTo>
                  <a:pt x="12897" y="1474"/>
                </a:lnTo>
                <a:lnTo>
                  <a:pt x="12899" y="1489"/>
                </a:lnTo>
                <a:lnTo>
                  <a:pt x="12900" y="1505"/>
                </a:lnTo>
                <a:lnTo>
                  <a:pt x="12900" y="1520"/>
                </a:lnTo>
                <a:lnTo>
                  <a:pt x="12899" y="1541"/>
                </a:lnTo>
                <a:lnTo>
                  <a:pt x="12897" y="1566"/>
                </a:lnTo>
                <a:lnTo>
                  <a:pt x="12894" y="1590"/>
                </a:lnTo>
                <a:lnTo>
                  <a:pt x="12888" y="1617"/>
                </a:lnTo>
                <a:lnTo>
                  <a:pt x="12882" y="1646"/>
                </a:lnTo>
                <a:lnTo>
                  <a:pt x="12875" y="1676"/>
                </a:lnTo>
                <a:lnTo>
                  <a:pt x="12865" y="1707"/>
                </a:lnTo>
                <a:lnTo>
                  <a:pt x="12854" y="1740"/>
                </a:lnTo>
                <a:lnTo>
                  <a:pt x="12842" y="1774"/>
                </a:lnTo>
                <a:lnTo>
                  <a:pt x="12829" y="1810"/>
                </a:lnTo>
                <a:lnTo>
                  <a:pt x="12813" y="1847"/>
                </a:lnTo>
                <a:lnTo>
                  <a:pt x="12797" y="1887"/>
                </a:lnTo>
                <a:lnTo>
                  <a:pt x="12779" y="1927"/>
                </a:lnTo>
                <a:lnTo>
                  <a:pt x="12759" y="1970"/>
                </a:lnTo>
                <a:lnTo>
                  <a:pt x="12738" y="2014"/>
                </a:lnTo>
                <a:lnTo>
                  <a:pt x="12717" y="2058"/>
                </a:lnTo>
                <a:lnTo>
                  <a:pt x="12692" y="2105"/>
                </a:lnTo>
                <a:lnTo>
                  <a:pt x="12668" y="2153"/>
                </a:lnTo>
                <a:lnTo>
                  <a:pt x="12641" y="2203"/>
                </a:lnTo>
                <a:lnTo>
                  <a:pt x="12613" y="2254"/>
                </a:lnTo>
                <a:lnTo>
                  <a:pt x="12553" y="2362"/>
                </a:lnTo>
                <a:lnTo>
                  <a:pt x="12486" y="2475"/>
                </a:lnTo>
                <a:lnTo>
                  <a:pt x="12415" y="2595"/>
                </a:lnTo>
                <a:lnTo>
                  <a:pt x="12338" y="2720"/>
                </a:lnTo>
                <a:lnTo>
                  <a:pt x="12255" y="2852"/>
                </a:lnTo>
                <a:lnTo>
                  <a:pt x="12167" y="2990"/>
                </a:lnTo>
                <a:lnTo>
                  <a:pt x="12075" y="3130"/>
                </a:lnTo>
                <a:lnTo>
                  <a:pt x="11983" y="3266"/>
                </a:lnTo>
                <a:lnTo>
                  <a:pt x="11892" y="3398"/>
                </a:lnTo>
                <a:lnTo>
                  <a:pt x="11800" y="3528"/>
                </a:lnTo>
                <a:lnTo>
                  <a:pt x="11708" y="3654"/>
                </a:lnTo>
                <a:lnTo>
                  <a:pt x="11618" y="3777"/>
                </a:lnTo>
                <a:lnTo>
                  <a:pt x="11526" y="3896"/>
                </a:lnTo>
                <a:lnTo>
                  <a:pt x="11434" y="4012"/>
                </a:lnTo>
                <a:lnTo>
                  <a:pt x="11388" y="4069"/>
                </a:lnTo>
                <a:lnTo>
                  <a:pt x="11343" y="4125"/>
                </a:lnTo>
                <a:lnTo>
                  <a:pt x="11297" y="4181"/>
                </a:lnTo>
                <a:lnTo>
                  <a:pt x="11252" y="4235"/>
                </a:lnTo>
                <a:lnTo>
                  <a:pt x="11206" y="4288"/>
                </a:lnTo>
                <a:lnTo>
                  <a:pt x="11160" y="4341"/>
                </a:lnTo>
                <a:lnTo>
                  <a:pt x="11114" y="4393"/>
                </a:lnTo>
                <a:lnTo>
                  <a:pt x="11069" y="4443"/>
                </a:lnTo>
                <a:lnTo>
                  <a:pt x="11024" y="4493"/>
                </a:lnTo>
                <a:lnTo>
                  <a:pt x="10978" y="4543"/>
                </a:lnTo>
                <a:lnTo>
                  <a:pt x="10932" y="4591"/>
                </a:lnTo>
                <a:lnTo>
                  <a:pt x="10886" y="4639"/>
                </a:lnTo>
                <a:lnTo>
                  <a:pt x="10841" y="4685"/>
                </a:lnTo>
                <a:lnTo>
                  <a:pt x="10796" y="4731"/>
                </a:lnTo>
                <a:lnTo>
                  <a:pt x="10750" y="4777"/>
                </a:lnTo>
                <a:lnTo>
                  <a:pt x="10705" y="4820"/>
                </a:lnTo>
                <a:lnTo>
                  <a:pt x="10659" y="4864"/>
                </a:lnTo>
                <a:lnTo>
                  <a:pt x="10614" y="4906"/>
                </a:lnTo>
                <a:lnTo>
                  <a:pt x="10571" y="4946"/>
                </a:lnTo>
                <a:lnTo>
                  <a:pt x="10526" y="4986"/>
                </a:lnTo>
                <a:lnTo>
                  <a:pt x="10483" y="5023"/>
                </a:lnTo>
                <a:lnTo>
                  <a:pt x="10439" y="5060"/>
                </a:lnTo>
                <a:lnTo>
                  <a:pt x="10398" y="5094"/>
                </a:lnTo>
                <a:lnTo>
                  <a:pt x="10355" y="5128"/>
                </a:lnTo>
                <a:lnTo>
                  <a:pt x="10314" y="5160"/>
                </a:lnTo>
                <a:lnTo>
                  <a:pt x="10273" y="5191"/>
                </a:lnTo>
                <a:lnTo>
                  <a:pt x="10233" y="5221"/>
                </a:lnTo>
                <a:lnTo>
                  <a:pt x="10192" y="5249"/>
                </a:lnTo>
                <a:lnTo>
                  <a:pt x="10153" y="5277"/>
                </a:lnTo>
                <a:lnTo>
                  <a:pt x="10113" y="5301"/>
                </a:lnTo>
                <a:lnTo>
                  <a:pt x="10075" y="5326"/>
                </a:lnTo>
                <a:lnTo>
                  <a:pt x="10038" y="5348"/>
                </a:lnTo>
                <a:lnTo>
                  <a:pt x="9999" y="5369"/>
                </a:lnTo>
                <a:lnTo>
                  <a:pt x="9962" y="5390"/>
                </a:lnTo>
                <a:lnTo>
                  <a:pt x="9926" y="5408"/>
                </a:lnTo>
                <a:lnTo>
                  <a:pt x="9889" y="5425"/>
                </a:lnTo>
                <a:lnTo>
                  <a:pt x="9853" y="5441"/>
                </a:lnTo>
                <a:lnTo>
                  <a:pt x="9818" y="5455"/>
                </a:lnTo>
                <a:lnTo>
                  <a:pt x="9783" y="5468"/>
                </a:lnTo>
                <a:lnTo>
                  <a:pt x="9749" y="5480"/>
                </a:lnTo>
                <a:lnTo>
                  <a:pt x="9715" y="5490"/>
                </a:lnTo>
                <a:lnTo>
                  <a:pt x="9681" y="5499"/>
                </a:lnTo>
                <a:lnTo>
                  <a:pt x="9648" y="5507"/>
                </a:lnTo>
                <a:lnTo>
                  <a:pt x="9616" y="5512"/>
                </a:lnTo>
                <a:lnTo>
                  <a:pt x="9584" y="5517"/>
                </a:lnTo>
                <a:lnTo>
                  <a:pt x="9552" y="5521"/>
                </a:lnTo>
                <a:lnTo>
                  <a:pt x="9522" y="5523"/>
                </a:lnTo>
                <a:lnTo>
                  <a:pt x="9492" y="5524"/>
                </a:lnTo>
                <a:lnTo>
                  <a:pt x="9482" y="5524"/>
                </a:lnTo>
                <a:lnTo>
                  <a:pt x="9474" y="5524"/>
                </a:lnTo>
                <a:lnTo>
                  <a:pt x="9421" y="5523"/>
                </a:lnTo>
                <a:lnTo>
                  <a:pt x="9372" y="5521"/>
                </a:lnTo>
                <a:lnTo>
                  <a:pt x="9324" y="5517"/>
                </a:lnTo>
                <a:lnTo>
                  <a:pt x="9280" y="5512"/>
                </a:lnTo>
                <a:lnTo>
                  <a:pt x="9237" y="5506"/>
                </a:lnTo>
                <a:lnTo>
                  <a:pt x="9197" y="5498"/>
                </a:lnTo>
                <a:lnTo>
                  <a:pt x="9159" y="5489"/>
                </a:lnTo>
                <a:lnTo>
                  <a:pt x="9124" y="5478"/>
                </a:lnTo>
                <a:lnTo>
                  <a:pt x="9107" y="5472"/>
                </a:lnTo>
                <a:lnTo>
                  <a:pt x="9090" y="5465"/>
                </a:lnTo>
                <a:lnTo>
                  <a:pt x="9075" y="5459"/>
                </a:lnTo>
                <a:lnTo>
                  <a:pt x="9059" y="5452"/>
                </a:lnTo>
                <a:lnTo>
                  <a:pt x="9045" y="5445"/>
                </a:lnTo>
                <a:lnTo>
                  <a:pt x="9031" y="5438"/>
                </a:lnTo>
                <a:lnTo>
                  <a:pt x="9017" y="5429"/>
                </a:lnTo>
                <a:lnTo>
                  <a:pt x="9004" y="5422"/>
                </a:lnTo>
                <a:lnTo>
                  <a:pt x="8993" y="5413"/>
                </a:lnTo>
                <a:lnTo>
                  <a:pt x="8981" y="5403"/>
                </a:lnTo>
                <a:lnTo>
                  <a:pt x="8969" y="5394"/>
                </a:lnTo>
                <a:lnTo>
                  <a:pt x="8960" y="5384"/>
                </a:lnTo>
                <a:lnTo>
                  <a:pt x="8949" y="5375"/>
                </a:lnTo>
                <a:lnTo>
                  <a:pt x="8941" y="5364"/>
                </a:lnTo>
                <a:lnTo>
                  <a:pt x="8932" y="5353"/>
                </a:lnTo>
                <a:lnTo>
                  <a:pt x="8923" y="5343"/>
                </a:lnTo>
                <a:lnTo>
                  <a:pt x="8905" y="5318"/>
                </a:lnTo>
                <a:lnTo>
                  <a:pt x="8877" y="5283"/>
                </a:lnTo>
                <a:lnTo>
                  <a:pt x="8839" y="5238"/>
                </a:lnTo>
                <a:lnTo>
                  <a:pt x="8792" y="5184"/>
                </a:lnTo>
                <a:lnTo>
                  <a:pt x="8735" y="5119"/>
                </a:lnTo>
                <a:lnTo>
                  <a:pt x="8669" y="5043"/>
                </a:lnTo>
                <a:lnTo>
                  <a:pt x="8592" y="4959"/>
                </a:lnTo>
                <a:lnTo>
                  <a:pt x="8506" y="4863"/>
                </a:lnTo>
                <a:lnTo>
                  <a:pt x="8419" y="4769"/>
                </a:lnTo>
                <a:lnTo>
                  <a:pt x="8340" y="4685"/>
                </a:lnTo>
                <a:lnTo>
                  <a:pt x="8271" y="4612"/>
                </a:lnTo>
                <a:lnTo>
                  <a:pt x="8209" y="4551"/>
                </a:lnTo>
                <a:lnTo>
                  <a:pt x="8182" y="4524"/>
                </a:lnTo>
                <a:lnTo>
                  <a:pt x="8157" y="4501"/>
                </a:lnTo>
                <a:lnTo>
                  <a:pt x="8133" y="4480"/>
                </a:lnTo>
                <a:lnTo>
                  <a:pt x="8113" y="4462"/>
                </a:lnTo>
                <a:lnTo>
                  <a:pt x="8094" y="4446"/>
                </a:lnTo>
                <a:lnTo>
                  <a:pt x="8078" y="4434"/>
                </a:lnTo>
                <a:lnTo>
                  <a:pt x="8063" y="4425"/>
                </a:lnTo>
                <a:lnTo>
                  <a:pt x="8051" y="4418"/>
                </a:lnTo>
                <a:lnTo>
                  <a:pt x="8044" y="4412"/>
                </a:lnTo>
                <a:lnTo>
                  <a:pt x="8036" y="4406"/>
                </a:lnTo>
                <a:lnTo>
                  <a:pt x="8027" y="4401"/>
                </a:lnTo>
                <a:lnTo>
                  <a:pt x="8017" y="4397"/>
                </a:lnTo>
                <a:lnTo>
                  <a:pt x="8007" y="4394"/>
                </a:lnTo>
                <a:lnTo>
                  <a:pt x="7996" y="4392"/>
                </a:lnTo>
                <a:lnTo>
                  <a:pt x="7984" y="4391"/>
                </a:lnTo>
                <a:lnTo>
                  <a:pt x="7971" y="4391"/>
                </a:lnTo>
                <a:lnTo>
                  <a:pt x="7949" y="4409"/>
                </a:lnTo>
                <a:lnTo>
                  <a:pt x="7899" y="4462"/>
                </a:lnTo>
                <a:lnTo>
                  <a:pt x="7823" y="4547"/>
                </a:lnTo>
                <a:lnTo>
                  <a:pt x="7724" y="4665"/>
                </a:lnTo>
                <a:lnTo>
                  <a:pt x="7602" y="4810"/>
                </a:lnTo>
                <a:lnTo>
                  <a:pt x="7462" y="4981"/>
                </a:lnTo>
                <a:lnTo>
                  <a:pt x="7302" y="5176"/>
                </a:lnTo>
                <a:lnTo>
                  <a:pt x="7127" y="5394"/>
                </a:lnTo>
                <a:lnTo>
                  <a:pt x="6936" y="5632"/>
                </a:lnTo>
                <a:lnTo>
                  <a:pt x="6734" y="5886"/>
                </a:lnTo>
                <a:lnTo>
                  <a:pt x="6520" y="6156"/>
                </a:lnTo>
                <a:lnTo>
                  <a:pt x="6298" y="6441"/>
                </a:lnTo>
                <a:lnTo>
                  <a:pt x="6068" y="6735"/>
                </a:lnTo>
                <a:lnTo>
                  <a:pt x="5834" y="7039"/>
                </a:lnTo>
                <a:lnTo>
                  <a:pt x="5595" y="7350"/>
                </a:lnTo>
                <a:lnTo>
                  <a:pt x="5355" y="7665"/>
                </a:lnTo>
                <a:lnTo>
                  <a:pt x="5116" y="7983"/>
                </a:lnTo>
                <a:lnTo>
                  <a:pt x="4879" y="8302"/>
                </a:lnTo>
                <a:lnTo>
                  <a:pt x="4645" y="8618"/>
                </a:lnTo>
                <a:lnTo>
                  <a:pt x="4417" y="8931"/>
                </a:lnTo>
                <a:lnTo>
                  <a:pt x="4197" y="9238"/>
                </a:lnTo>
                <a:lnTo>
                  <a:pt x="3986" y="9536"/>
                </a:lnTo>
                <a:lnTo>
                  <a:pt x="3787" y="9824"/>
                </a:lnTo>
                <a:lnTo>
                  <a:pt x="3601" y="10099"/>
                </a:lnTo>
                <a:lnTo>
                  <a:pt x="3430" y="10359"/>
                </a:lnTo>
                <a:lnTo>
                  <a:pt x="3275" y="10603"/>
                </a:lnTo>
                <a:lnTo>
                  <a:pt x="3140" y="10827"/>
                </a:lnTo>
                <a:lnTo>
                  <a:pt x="3024" y="11031"/>
                </a:lnTo>
                <a:lnTo>
                  <a:pt x="2932" y="11210"/>
                </a:lnTo>
                <a:lnTo>
                  <a:pt x="2864" y="11364"/>
                </a:lnTo>
                <a:lnTo>
                  <a:pt x="2821" y="11491"/>
                </a:lnTo>
                <a:lnTo>
                  <a:pt x="2807" y="11587"/>
                </a:lnTo>
                <a:lnTo>
                  <a:pt x="2807" y="11605"/>
                </a:lnTo>
                <a:lnTo>
                  <a:pt x="2810" y="11622"/>
                </a:lnTo>
                <a:lnTo>
                  <a:pt x="2813" y="11641"/>
                </a:lnTo>
                <a:lnTo>
                  <a:pt x="2820" y="11658"/>
                </a:lnTo>
                <a:lnTo>
                  <a:pt x="2827" y="11675"/>
                </a:lnTo>
                <a:lnTo>
                  <a:pt x="2836" y="11691"/>
                </a:lnTo>
                <a:lnTo>
                  <a:pt x="2846" y="11708"/>
                </a:lnTo>
                <a:lnTo>
                  <a:pt x="2859" y="11724"/>
                </a:lnTo>
                <a:lnTo>
                  <a:pt x="2873" y="11740"/>
                </a:lnTo>
                <a:lnTo>
                  <a:pt x="2889" y="11756"/>
                </a:lnTo>
                <a:lnTo>
                  <a:pt x="2906" y="11772"/>
                </a:lnTo>
                <a:lnTo>
                  <a:pt x="2925" y="11788"/>
                </a:lnTo>
                <a:lnTo>
                  <a:pt x="2947" y="11803"/>
                </a:lnTo>
                <a:lnTo>
                  <a:pt x="2968" y="11818"/>
                </a:lnTo>
                <a:lnTo>
                  <a:pt x="2993" y="11832"/>
                </a:lnTo>
                <a:lnTo>
                  <a:pt x="3018" y="11847"/>
                </a:lnTo>
                <a:lnTo>
                  <a:pt x="3045" y="11862"/>
                </a:lnTo>
                <a:lnTo>
                  <a:pt x="3075" y="11876"/>
                </a:lnTo>
                <a:lnTo>
                  <a:pt x="3104" y="11890"/>
                </a:lnTo>
                <a:lnTo>
                  <a:pt x="3136" y="11904"/>
                </a:lnTo>
                <a:lnTo>
                  <a:pt x="3171" y="11918"/>
                </a:lnTo>
                <a:lnTo>
                  <a:pt x="3206" y="11932"/>
                </a:lnTo>
                <a:lnTo>
                  <a:pt x="3243" y="11944"/>
                </a:lnTo>
                <a:lnTo>
                  <a:pt x="3281" y="11957"/>
                </a:lnTo>
                <a:lnTo>
                  <a:pt x="3322" y="11970"/>
                </a:lnTo>
                <a:lnTo>
                  <a:pt x="3365" y="11983"/>
                </a:lnTo>
                <a:lnTo>
                  <a:pt x="3408" y="11996"/>
                </a:lnTo>
                <a:lnTo>
                  <a:pt x="3453" y="12007"/>
                </a:lnTo>
                <a:lnTo>
                  <a:pt x="3500" y="12020"/>
                </a:lnTo>
                <a:lnTo>
                  <a:pt x="3549" y="12032"/>
                </a:lnTo>
                <a:lnTo>
                  <a:pt x="3599" y="12042"/>
                </a:lnTo>
                <a:lnTo>
                  <a:pt x="3651" y="12054"/>
                </a:lnTo>
                <a:lnTo>
                  <a:pt x="3729" y="12070"/>
                </a:lnTo>
                <a:lnTo>
                  <a:pt x="3803" y="12087"/>
                </a:lnTo>
                <a:lnTo>
                  <a:pt x="3872" y="12105"/>
                </a:lnTo>
                <a:lnTo>
                  <a:pt x="3938" y="12125"/>
                </a:lnTo>
                <a:lnTo>
                  <a:pt x="3969" y="12134"/>
                </a:lnTo>
                <a:lnTo>
                  <a:pt x="4000" y="12145"/>
                </a:lnTo>
                <a:lnTo>
                  <a:pt x="4029" y="12155"/>
                </a:lnTo>
                <a:lnTo>
                  <a:pt x="4058" y="12166"/>
                </a:lnTo>
                <a:lnTo>
                  <a:pt x="4084" y="12177"/>
                </a:lnTo>
                <a:lnTo>
                  <a:pt x="4111" y="12187"/>
                </a:lnTo>
                <a:lnTo>
                  <a:pt x="4135" y="12199"/>
                </a:lnTo>
                <a:lnTo>
                  <a:pt x="4160" y="12211"/>
                </a:lnTo>
                <a:lnTo>
                  <a:pt x="4183" y="12223"/>
                </a:lnTo>
                <a:lnTo>
                  <a:pt x="4205" y="12235"/>
                </a:lnTo>
                <a:lnTo>
                  <a:pt x="4226" y="12247"/>
                </a:lnTo>
                <a:lnTo>
                  <a:pt x="4246" y="12260"/>
                </a:lnTo>
                <a:lnTo>
                  <a:pt x="4265" y="12273"/>
                </a:lnTo>
                <a:lnTo>
                  <a:pt x="4284" y="12287"/>
                </a:lnTo>
                <a:lnTo>
                  <a:pt x="4300" y="12299"/>
                </a:lnTo>
                <a:lnTo>
                  <a:pt x="4316" y="12313"/>
                </a:lnTo>
                <a:lnTo>
                  <a:pt x="4331" y="12327"/>
                </a:lnTo>
                <a:lnTo>
                  <a:pt x="4344" y="12341"/>
                </a:lnTo>
                <a:lnTo>
                  <a:pt x="4357" y="12356"/>
                </a:lnTo>
                <a:lnTo>
                  <a:pt x="4369" y="12371"/>
                </a:lnTo>
                <a:lnTo>
                  <a:pt x="4381" y="12386"/>
                </a:lnTo>
                <a:lnTo>
                  <a:pt x="4390" y="12401"/>
                </a:lnTo>
                <a:lnTo>
                  <a:pt x="4399" y="12417"/>
                </a:lnTo>
                <a:lnTo>
                  <a:pt x="4406" y="12432"/>
                </a:lnTo>
                <a:lnTo>
                  <a:pt x="4433" y="12477"/>
                </a:lnTo>
                <a:lnTo>
                  <a:pt x="4460" y="12527"/>
                </a:lnTo>
                <a:lnTo>
                  <a:pt x="4487" y="12583"/>
                </a:lnTo>
                <a:lnTo>
                  <a:pt x="4515" y="12643"/>
                </a:lnTo>
                <a:lnTo>
                  <a:pt x="4544" y="12709"/>
                </a:lnTo>
                <a:lnTo>
                  <a:pt x="4574" y="12779"/>
                </a:lnTo>
                <a:lnTo>
                  <a:pt x="4603" y="12855"/>
                </a:lnTo>
                <a:lnTo>
                  <a:pt x="4633" y="12936"/>
                </a:lnTo>
                <a:lnTo>
                  <a:pt x="4664" y="13022"/>
                </a:lnTo>
                <a:lnTo>
                  <a:pt x="4696" y="13113"/>
                </a:lnTo>
                <a:lnTo>
                  <a:pt x="4728" y="13209"/>
                </a:lnTo>
                <a:lnTo>
                  <a:pt x="4761" y="13310"/>
                </a:lnTo>
                <a:lnTo>
                  <a:pt x="4794" y="13415"/>
                </a:lnTo>
                <a:lnTo>
                  <a:pt x="4828" y="13527"/>
                </a:lnTo>
                <a:lnTo>
                  <a:pt x="4863" y="13644"/>
                </a:lnTo>
                <a:lnTo>
                  <a:pt x="4898" y="13764"/>
                </a:lnTo>
                <a:lnTo>
                  <a:pt x="4932" y="13886"/>
                </a:lnTo>
                <a:lnTo>
                  <a:pt x="4965" y="14005"/>
                </a:lnTo>
                <a:lnTo>
                  <a:pt x="4995" y="14120"/>
                </a:lnTo>
                <a:lnTo>
                  <a:pt x="5022" y="14232"/>
                </a:lnTo>
                <a:lnTo>
                  <a:pt x="5048" y="14342"/>
                </a:lnTo>
                <a:lnTo>
                  <a:pt x="5070" y="14447"/>
                </a:lnTo>
                <a:lnTo>
                  <a:pt x="5092" y="14551"/>
                </a:lnTo>
                <a:lnTo>
                  <a:pt x="5110" y="14651"/>
                </a:lnTo>
                <a:lnTo>
                  <a:pt x="5127" y="14747"/>
                </a:lnTo>
                <a:lnTo>
                  <a:pt x="5141" y="14841"/>
                </a:lnTo>
                <a:lnTo>
                  <a:pt x="5153" y="14931"/>
                </a:lnTo>
                <a:lnTo>
                  <a:pt x="5163" y="15019"/>
                </a:lnTo>
                <a:lnTo>
                  <a:pt x="5171" y="15103"/>
                </a:lnTo>
                <a:lnTo>
                  <a:pt x="5176" y="15184"/>
                </a:lnTo>
                <a:lnTo>
                  <a:pt x="5179" y="15262"/>
                </a:lnTo>
                <a:lnTo>
                  <a:pt x="5180" y="15336"/>
                </a:lnTo>
                <a:lnTo>
                  <a:pt x="5179" y="15398"/>
                </a:lnTo>
                <a:lnTo>
                  <a:pt x="5178" y="15458"/>
                </a:lnTo>
                <a:lnTo>
                  <a:pt x="5175" y="15515"/>
                </a:lnTo>
                <a:lnTo>
                  <a:pt x="5172" y="15571"/>
                </a:lnTo>
                <a:lnTo>
                  <a:pt x="5166" y="15623"/>
                </a:lnTo>
                <a:lnTo>
                  <a:pt x="5161" y="15674"/>
                </a:lnTo>
                <a:lnTo>
                  <a:pt x="5154" y="15722"/>
                </a:lnTo>
                <a:lnTo>
                  <a:pt x="5146" y="15767"/>
                </a:lnTo>
                <a:lnTo>
                  <a:pt x="5137" y="15811"/>
                </a:lnTo>
                <a:lnTo>
                  <a:pt x="5126" y="15851"/>
                </a:lnTo>
                <a:lnTo>
                  <a:pt x="5115" y="15891"/>
                </a:lnTo>
                <a:lnTo>
                  <a:pt x="5102" y="15927"/>
                </a:lnTo>
                <a:lnTo>
                  <a:pt x="5089" y="15961"/>
                </a:lnTo>
                <a:lnTo>
                  <a:pt x="5075" y="15992"/>
                </a:lnTo>
                <a:lnTo>
                  <a:pt x="5059" y="16022"/>
                </a:lnTo>
                <a:lnTo>
                  <a:pt x="5042" y="16048"/>
                </a:lnTo>
                <a:lnTo>
                  <a:pt x="5033" y="16061"/>
                </a:lnTo>
                <a:lnTo>
                  <a:pt x="5024" y="16074"/>
                </a:lnTo>
                <a:lnTo>
                  <a:pt x="5014" y="16087"/>
                </a:lnTo>
                <a:lnTo>
                  <a:pt x="5003" y="16100"/>
                </a:lnTo>
                <a:lnTo>
                  <a:pt x="4980" y="16124"/>
                </a:lnTo>
                <a:lnTo>
                  <a:pt x="4954" y="16148"/>
                </a:lnTo>
                <a:lnTo>
                  <a:pt x="4926" y="16171"/>
                </a:lnTo>
                <a:lnTo>
                  <a:pt x="4896" y="16193"/>
                </a:lnTo>
                <a:lnTo>
                  <a:pt x="4863" y="16216"/>
                </a:lnTo>
                <a:lnTo>
                  <a:pt x="4827" y="16237"/>
                </a:lnTo>
                <a:lnTo>
                  <a:pt x="4790" y="16258"/>
                </a:lnTo>
                <a:lnTo>
                  <a:pt x="4751" y="16279"/>
                </a:lnTo>
                <a:lnTo>
                  <a:pt x="4708" y="16299"/>
                </a:lnTo>
                <a:lnTo>
                  <a:pt x="4664" y="16318"/>
                </a:lnTo>
                <a:lnTo>
                  <a:pt x="4616" y="16337"/>
                </a:lnTo>
                <a:lnTo>
                  <a:pt x="4567" y="16355"/>
                </a:lnTo>
                <a:lnTo>
                  <a:pt x="4516" y="16373"/>
                </a:lnTo>
                <a:lnTo>
                  <a:pt x="4462" y="16390"/>
                </a:lnTo>
                <a:lnTo>
                  <a:pt x="4390" y="16419"/>
                </a:lnTo>
                <a:lnTo>
                  <a:pt x="4317" y="16450"/>
                </a:lnTo>
                <a:lnTo>
                  <a:pt x="4242" y="16479"/>
                </a:lnTo>
                <a:lnTo>
                  <a:pt x="4165" y="16509"/>
                </a:lnTo>
                <a:lnTo>
                  <a:pt x="4086" y="16538"/>
                </a:lnTo>
                <a:lnTo>
                  <a:pt x="4006" y="16567"/>
                </a:lnTo>
                <a:lnTo>
                  <a:pt x="3925" y="16594"/>
                </a:lnTo>
                <a:lnTo>
                  <a:pt x="3842" y="16622"/>
                </a:lnTo>
                <a:lnTo>
                  <a:pt x="3757" y="16650"/>
                </a:lnTo>
                <a:lnTo>
                  <a:pt x="3671" y="16676"/>
                </a:lnTo>
                <a:lnTo>
                  <a:pt x="3582" y="16703"/>
                </a:lnTo>
                <a:lnTo>
                  <a:pt x="3493" y="16730"/>
                </a:lnTo>
                <a:lnTo>
                  <a:pt x="3401" y="16756"/>
                </a:lnTo>
                <a:lnTo>
                  <a:pt x="3308" y="16782"/>
                </a:lnTo>
                <a:lnTo>
                  <a:pt x="3213" y="16806"/>
                </a:lnTo>
                <a:lnTo>
                  <a:pt x="3116" y="16832"/>
                </a:lnTo>
                <a:lnTo>
                  <a:pt x="3021" y="16855"/>
                </a:lnTo>
                <a:lnTo>
                  <a:pt x="2931" y="16878"/>
                </a:lnTo>
                <a:lnTo>
                  <a:pt x="2844" y="16899"/>
                </a:lnTo>
                <a:lnTo>
                  <a:pt x="2762" y="16918"/>
                </a:lnTo>
                <a:lnTo>
                  <a:pt x="2684" y="16935"/>
                </a:lnTo>
                <a:lnTo>
                  <a:pt x="2612" y="16952"/>
                </a:lnTo>
                <a:lnTo>
                  <a:pt x="2543" y="16966"/>
                </a:lnTo>
                <a:lnTo>
                  <a:pt x="2479" y="16979"/>
                </a:lnTo>
                <a:lnTo>
                  <a:pt x="2419" y="16991"/>
                </a:lnTo>
                <a:lnTo>
                  <a:pt x="2363" y="17000"/>
                </a:lnTo>
                <a:lnTo>
                  <a:pt x="2312" y="17009"/>
                </a:lnTo>
                <a:lnTo>
                  <a:pt x="2265" y="17016"/>
                </a:lnTo>
                <a:lnTo>
                  <a:pt x="2223" y="17022"/>
                </a:lnTo>
                <a:lnTo>
                  <a:pt x="2184" y="17025"/>
                </a:lnTo>
                <a:lnTo>
                  <a:pt x="2151" y="17027"/>
                </a:lnTo>
                <a:lnTo>
                  <a:pt x="2121" y="17028"/>
                </a:lnTo>
                <a:lnTo>
                  <a:pt x="2095" y="17027"/>
                </a:lnTo>
                <a:lnTo>
                  <a:pt x="2067" y="17025"/>
                </a:lnTo>
                <a:lnTo>
                  <a:pt x="2038" y="17021"/>
                </a:lnTo>
                <a:lnTo>
                  <a:pt x="2010" y="17015"/>
                </a:lnTo>
                <a:lnTo>
                  <a:pt x="1980" y="17008"/>
                </a:lnTo>
                <a:lnTo>
                  <a:pt x="1949" y="16999"/>
                </a:lnTo>
                <a:lnTo>
                  <a:pt x="1918" y="16989"/>
                </a:lnTo>
                <a:lnTo>
                  <a:pt x="1886" y="16977"/>
                </a:lnTo>
                <a:lnTo>
                  <a:pt x="1854" y="16963"/>
                </a:lnTo>
                <a:lnTo>
                  <a:pt x="1821" y="16948"/>
                </a:lnTo>
                <a:lnTo>
                  <a:pt x="1787" y="16931"/>
                </a:lnTo>
                <a:lnTo>
                  <a:pt x="1753" y="16913"/>
                </a:lnTo>
                <a:lnTo>
                  <a:pt x="1717" y="16893"/>
                </a:lnTo>
                <a:lnTo>
                  <a:pt x="1682" y="16871"/>
                </a:lnTo>
                <a:lnTo>
                  <a:pt x="1646" y="16848"/>
                </a:lnTo>
                <a:lnTo>
                  <a:pt x="1609" y="16823"/>
                </a:lnTo>
                <a:lnTo>
                  <a:pt x="1570" y="16797"/>
                </a:lnTo>
                <a:lnTo>
                  <a:pt x="1533" y="16769"/>
                </a:lnTo>
                <a:lnTo>
                  <a:pt x="1494" y="16739"/>
                </a:lnTo>
                <a:lnTo>
                  <a:pt x="1454" y="16708"/>
                </a:lnTo>
                <a:lnTo>
                  <a:pt x="1414" y="16675"/>
                </a:lnTo>
                <a:lnTo>
                  <a:pt x="1373" y="16641"/>
                </a:lnTo>
                <a:lnTo>
                  <a:pt x="1330" y="16605"/>
                </a:lnTo>
                <a:lnTo>
                  <a:pt x="1289" y="16567"/>
                </a:lnTo>
                <a:lnTo>
                  <a:pt x="1246" y="16528"/>
                </a:lnTo>
                <a:lnTo>
                  <a:pt x="1202" y="16487"/>
                </a:lnTo>
                <a:lnTo>
                  <a:pt x="1158" y="16445"/>
                </a:lnTo>
                <a:lnTo>
                  <a:pt x="1113" y="16400"/>
                </a:lnTo>
                <a:lnTo>
                  <a:pt x="1067" y="16355"/>
                </a:lnTo>
                <a:lnTo>
                  <a:pt x="1021" y="16308"/>
                </a:lnTo>
                <a:lnTo>
                  <a:pt x="974" y="16258"/>
                </a:lnTo>
                <a:lnTo>
                  <a:pt x="927" y="16208"/>
                </a:lnTo>
                <a:lnTo>
                  <a:pt x="927" y="16208"/>
                </a:lnTo>
                <a:lnTo>
                  <a:pt x="927" y="16208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1F1A17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21" name="Group 254"/>
          <p:cNvGrpSpPr>
            <a:grpSpLocks/>
          </p:cNvGrpSpPr>
          <p:nvPr/>
        </p:nvGrpSpPr>
        <p:grpSpPr bwMode="auto">
          <a:xfrm>
            <a:off x="3787388" y="2475952"/>
            <a:ext cx="285837" cy="318949"/>
            <a:chOff x="4775" y="1618"/>
            <a:chExt cx="547" cy="547"/>
          </a:xfrm>
        </p:grpSpPr>
        <p:sp>
          <p:nvSpPr>
            <p:cNvPr id="122" name="AutoShape 246"/>
            <p:cNvSpPr>
              <a:spLocks noChangeArrowheads="1"/>
            </p:cNvSpPr>
            <p:nvPr/>
          </p:nvSpPr>
          <p:spPr bwMode="auto">
            <a:xfrm>
              <a:off x="4775" y="1618"/>
              <a:ext cx="547" cy="547"/>
            </a:xfrm>
            <a:custGeom>
              <a:avLst/>
              <a:gdLst>
                <a:gd name="G0" fmla="+- 1999 0 0"/>
                <a:gd name="G1" fmla="+- 21600 0 1999"/>
                <a:gd name="G2" fmla="+- 21600 0 199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999" y="10800"/>
                  </a:moveTo>
                  <a:cubicBezTo>
                    <a:pt x="1999" y="15661"/>
                    <a:pt x="5939" y="19601"/>
                    <a:pt x="10800" y="19601"/>
                  </a:cubicBezTo>
                  <a:cubicBezTo>
                    <a:pt x="15661" y="19601"/>
                    <a:pt x="19601" y="15661"/>
                    <a:pt x="19601" y="10800"/>
                  </a:cubicBezTo>
                  <a:cubicBezTo>
                    <a:pt x="19601" y="5939"/>
                    <a:pt x="15661" y="1999"/>
                    <a:pt x="10800" y="1999"/>
                  </a:cubicBezTo>
                  <a:cubicBezTo>
                    <a:pt x="5939" y="1999"/>
                    <a:pt x="1999" y="5939"/>
                    <a:pt x="1999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23" name="Group 253"/>
            <p:cNvGrpSpPr>
              <a:grpSpLocks/>
            </p:cNvGrpSpPr>
            <p:nvPr/>
          </p:nvGrpSpPr>
          <p:grpSpPr bwMode="auto">
            <a:xfrm>
              <a:off x="4778" y="1620"/>
              <a:ext cx="544" cy="544"/>
              <a:chOff x="4778" y="1620"/>
              <a:chExt cx="544" cy="544"/>
            </a:xfrm>
          </p:grpSpPr>
          <p:sp>
            <p:nvSpPr>
              <p:cNvPr id="124" name="AutoShape 247"/>
              <p:cNvSpPr>
                <a:spLocks noChangeArrowheads="1"/>
              </p:cNvSpPr>
              <p:nvPr/>
            </p:nvSpPr>
            <p:spPr bwMode="auto">
              <a:xfrm>
                <a:off x="4935" y="1927"/>
                <a:ext cx="224" cy="194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5" name="AutoShape 248"/>
              <p:cNvSpPr>
                <a:spLocks noChangeArrowheads="1"/>
              </p:cNvSpPr>
              <p:nvPr/>
            </p:nvSpPr>
            <p:spPr bwMode="auto">
              <a:xfrm>
                <a:off x="5078" y="1689"/>
                <a:ext cx="225" cy="194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6" name="AutoShape 249"/>
              <p:cNvSpPr>
                <a:spLocks noChangeArrowheads="1"/>
              </p:cNvSpPr>
              <p:nvPr/>
            </p:nvSpPr>
            <p:spPr bwMode="auto">
              <a:xfrm>
                <a:off x="4787" y="1692"/>
                <a:ext cx="224" cy="195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7" name="Freeform 250"/>
              <p:cNvSpPr>
                <a:spLocks/>
              </p:cNvSpPr>
              <p:nvPr/>
            </p:nvSpPr>
            <p:spPr bwMode="auto">
              <a:xfrm>
                <a:off x="4931" y="1670"/>
                <a:ext cx="234" cy="188"/>
              </a:xfrm>
              <a:custGeom>
                <a:avLst/>
                <a:gdLst>
                  <a:gd name="T0" fmla="*/ 4601 w 7205"/>
                  <a:gd name="T1" fmla="*/ 5483 h 5814"/>
                  <a:gd name="T2" fmla="*/ 4864 w 7205"/>
                  <a:gd name="T3" fmla="*/ 5043 h 5814"/>
                  <a:gd name="T4" fmla="*/ 5126 w 7205"/>
                  <a:gd name="T5" fmla="*/ 4601 h 5814"/>
                  <a:gd name="T6" fmla="*/ 5388 w 7205"/>
                  <a:gd name="T7" fmla="*/ 4158 h 5814"/>
                  <a:gd name="T8" fmla="*/ 5651 w 7205"/>
                  <a:gd name="T9" fmla="*/ 3717 h 5814"/>
                  <a:gd name="T10" fmla="*/ 5914 w 7205"/>
                  <a:gd name="T11" fmla="*/ 3274 h 5814"/>
                  <a:gd name="T12" fmla="*/ 6174 w 7205"/>
                  <a:gd name="T13" fmla="*/ 2831 h 5814"/>
                  <a:gd name="T14" fmla="*/ 6433 w 7205"/>
                  <a:gd name="T15" fmla="*/ 2388 h 5814"/>
                  <a:gd name="T16" fmla="*/ 6692 w 7205"/>
                  <a:gd name="T17" fmla="*/ 1944 h 5814"/>
                  <a:gd name="T18" fmla="*/ 6949 w 7205"/>
                  <a:gd name="T19" fmla="*/ 1499 h 5814"/>
                  <a:gd name="T20" fmla="*/ 7205 w 7205"/>
                  <a:gd name="T21" fmla="*/ 1053 h 5814"/>
                  <a:gd name="T22" fmla="*/ 6811 w 7205"/>
                  <a:gd name="T23" fmla="*/ 866 h 5814"/>
                  <a:gd name="T24" fmla="*/ 6428 w 7205"/>
                  <a:gd name="T25" fmla="*/ 697 h 5814"/>
                  <a:gd name="T26" fmla="*/ 6058 w 7205"/>
                  <a:gd name="T27" fmla="*/ 546 h 5814"/>
                  <a:gd name="T28" fmla="*/ 5702 w 7205"/>
                  <a:gd name="T29" fmla="*/ 412 h 5814"/>
                  <a:gd name="T30" fmla="*/ 5359 w 7205"/>
                  <a:gd name="T31" fmla="*/ 298 h 5814"/>
                  <a:gd name="T32" fmla="*/ 5027 w 7205"/>
                  <a:gd name="T33" fmla="*/ 203 h 5814"/>
                  <a:gd name="T34" fmla="*/ 4709 w 7205"/>
                  <a:gd name="T35" fmla="*/ 125 h 5814"/>
                  <a:gd name="T36" fmla="*/ 4404 w 7205"/>
                  <a:gd name="T37" fmla="*/ 66 h 5814"/>
                  <a:gd name="T38" fmla="*/ 4111 w 7205"/>
                  <a:gd name="T39" fmla="*/ 26 h 5814"/>
                  <a:gd name="T40" fmla="*/ 3831 w 7205"/>
                  <a:gd name="T41" fmla="*/ 4 h 5814"/>
                  <a:gd name="T42" fmla="*/ 3563 w 7205"/>
                  <a:gd name="T43" fmla="*/ 1 h 5814"/>
                  <a:gd name="T44" fmla="*/ 3286 w 7205"/>
                  <a:gd name="T45" fmla="*/ 17 h 5814"/>
                  <a:gd name="T46" fmla="*/ 2994 w 7205"/>
                  <a:gd name="T47" fmla="*/ 51 h 5814"/>
                  <a:gd name="T48" fmla="*/ 2688 w 7205"/>
                  <a:gd name="T49" fmla="*/ 104 h 5814"/>
                  <a:gd name="T50" fmla="*/ 2367 w 7205"/>
                  <a:gd name="T51" fmla="*/ 175 h 5814"/>
                  <a:gd name="T52" fmla="*/ 2032 w 7205"/>
                  <a:gd name="T53" fmla="*/ 264 h 5814"/>
                  <a:gd name="T54" fmla="*/ 1683 w 7205"/>
                  <a:gd name="T55" fmla="*/ 372 h 5814"/>
                  <a:gd name="T56" fmla="*/ 1319 w 7205"/>
                  <a:gd name="T57" fmla="*/ 499 h 5814"/>
                  <a:gd name="T58" fmla="*/ 940 w 7205"/>
                  <a:gd name="T59" fmla="*/ 644 h 5814"/>
                  <a:gd name="T60" fmla="*/ 547 w 7205"/>
                  <a:gd name="T61" fmla="*/ 808 h 5814"/>
                  <a:gd name="T62" fmla="*/ 140 w 7205"/>
                  <a:gd name="T63" fmla="*/ 989 h 5814"/>
                  <a:gd name="T64" fmla="*/ 169 w 7205"/>
                  <a:gd name="T65" fmla="*/ 1351 h 5814"/>
                  <a:gd name="T66" fmla="*/ 423 w 7205"/>
                  <a:gd name="T67" fmla="*/ 1797 h 5814"/>
                  <a:gd name="T68" fmla="*/ 680 w 7205"/>
                  <a:gd name="T69" fmla="*/ 2245 h 5814"/>
                  <a:gd name="T70" fmla="*/ 939 w 7205"/>
                  <a:gd name="T71" fmla="*/ 2693 h 5814"/>
                  <a:gd name="T72" fmla="*/ 1200 w 7205"/>
                  <a:gd name="T73" fmla="*/ 3141 h 5814"/>
                  <a:gd name="T74" fmla="*/ 1464 w 7205"/>
                  <a:gd name="T75" fmla="*/ 3589 h 5814"/>
                  <a:gd name="T76" fmla="*/ 1726 w 7205"/>
                  <a:gd name="T77" fmla="*/ 4036 h 5814"/>
                  <a:gd name="T78" fmla="*/ 1989 w 7205"/>
                  <a:gd name="T79" fmla="*/ 4482 h 5814"/>
                  <a:gd name="T80" fmla="*/ 2253 w 7205"/>
                  <a:gd name="T81" fmla="*/ 4927 h 5814"/>
                  <a:gd name="T82" fmla="*/ 2516 w 7205"/>
                  <a:gd name="T83" fmla="*/ 5371 h 5814"/>
                  <a:gd name="T84" fmla="*/ 2780 w 7205"/>
                  <a:gd name="T85" fmla="*/ 5814 h 5814"/>
                  <a:gd name="T86" fmla="*/ 2842 w 7205"/>
                  <a:gd name="T87" fmla="*/ 5769 h 5814"/>
                  <a:gd name="T88" fmla="*/ 2907 w 7205"/>
                  <a:gd name="T89" fmla="*/ 5728 h 5814"/>
                  <a:gd name="T90" fmla="*/ 2975 w 7205"/>
                  <a:gd name="T91" fmla="*/ 5691 h 5814"/>
                  <a:gd name="T92" fmla="*/ 3048 w 7205"/>
                  <a:gd name="T93" fmla="*/ 5658 h 5814"/>
                  <a:gd name="T94" fmla="*/ 3123 w 7205"/>
                  <a:gd name="T95" fmla="*/ 5631 h 5814"/>
                  <a:gd name="T96" fmla="*/ 3201 w 7205"/>
                  <a:gd name="T97" fmla="*/ 5607 h 5814"/>
                  <a:gd name="T98" fmla="*/ 3311 w 7205"/>
                  <a:gd name="T99" fmla="*/ 5582 h 5814"/>
                  <a:gd name="T100" fmla="*/ 3487 w 7205"/>
                  <a:gd name="T101" fmla="*/ 5557 h 5814"/>
                  <a:gd name="T102" fmla="*/ 3675 w 7205"/>
                  <a:gd name="T103" fmla="*/ 5549 h 5814"/>
                  <a:gd name="T104" fmla="*/ 3853 w 7205"/>
                  <a:gd name="T105" fmla="*/ 5559 h 5814"/>
                  <a:gd name="T106" fmla="*/ 3937 w 7205"/>
                  <a:gd name="T107" fmla="*/ 5571 h 5814"/>
                  <a:gd name="T108" fmla="*/ 4018 w 7205"/>
                  <a:gd name="T109" fmla="*/ 5587 h 5814"/>
                  <a:gd name="T110" fmla="*/ 4095 w 7205"/>
                  <a:gd name="T111" fmla="*/ 5608 h 5814"/>
                  <a:gd name="T112" fmla="*/ 4168 w 7205"/>
                  <a:gd name="T113" fmla="*/ 5633 h 5814"/>
                  <a:gd name="T114" fmla="*/ 4238 w 7205"/>
                  <a:gd name="T115" fmla="*/ 5663 h 5814"/>
                  <a:gd name="T116" fmla="*/ 4304 w 7205"/>
                  <a:gd name="T117" fmla="*/ 5696 h 5814"/>
                  <a:gd name="T118" fmla="*/ 4367 w 7205"/>
                  <a:gd name="T119" fmla="*/ 5735 h 5814"/>
                  <a:gd name="T120" fmla="*/ 4426 w 7205"/>
                  <a:gd name="T121" fmla="*/ 5777 h 5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205" h="5814">
                    <a:moveTo>
                      <a:pt x="4426" y="5777"/>
                    </a:moveTo>
                    <a:lnTo>
                      <a:pt x="4513" y="5630"/>
                    </a:lnTo>
                    <a:lnTo>
                      <a:pt x="4601" y="5483"/>
                    </a:lnTo>
                    <a:lnTo>
                      <a:pt x="4688" y="5336"/>
                    </a:lnTo>
                    <a:lnTo>
                      <a:pt x="4777" y="5189"/>
                    </a:lnTo>
                    <a:lnTo>
                      <a:pt x="4864" y="5043"/>
                    </a:lnTo>
                    <a:lnTo>
                      <a:pt x="4951" y="4895"/>
                    </a:lnTo>
                    <a:lnTo>
                      <a:pt x="5039" y="4748"/>
                    </a:lnTo>
                    <a:lnTo>
                      <a:pt x="5126" y="4601"/>
                    </a:lnTo>
                    <a:lnTo>
                      <a:pt x="5214" y="4453"/>
                    </a:lnTo>
                    <a:lnTo>
                      <a:pt x="5301" y="4306"/>
                    </a:lnTo>
                    <a:lnTo>
                      <a:pt x="5388" y="4158"/>
                    </a:lnTo>
                    <a:lnTo>
                      <a:pt x="5476" y="4011"/>
                    </a:lnTo>
                    <a:lnTo>
                      <a:pt x="5563" y="3864"/>
                    </a:lnTo>
                    <a:lnTo>
                      <a:pt x="5651" y="3717"/>
                    </a:lnTo>
                    <a:lnTo>
                      <a:pt x="5738" y="3569"/>
                    </a:lnTo>
                    <a:lnTo>
                      <a:pt x="5827" y="3422"/>
                    </a:lnTo>
                    <a:lnTo>
                      <a:pt x="5914" y="3274"/>
                    </a:lnTo>
                    <a:lnTo>
                      <a:pt x="6000" y="3127"/>
                    </a:lnTo>
                    <a:lnTo>
                      <a:pt x="6087" y="2979"/>
                    </a:lnTo>
                    <a:lnTo>
                      <a:pt x="6174" y="2831"/>
                    </a:lnTo>
                    <a:lnTo>
                      <a:pt x="6260" y="2683"/>
                    </a:lnTo>
                    <a:lnTo>
                      <a:pt x="6347" y="2536"/>
                    </a:lnTo>
                    <a:lnTo>
                      <a:pt x="6433" y="2388"/>
                    </a:lnTo>
                    <a:lnTo>
                      <a:pt x="6519" y="2240"/>
                    </a:lnTo>
                    <a:lnTo>
                      <a:pt x="6605" y="2092"/>
                    </a:lnTo>
                    <a:lnTo>
                      <a:pt x="6692" y="1944"/>
                    </a:lnTo>
                    <a:lnTo>
                      <a:pt x="6777" y="1796"/>
                    </a:lnTo>
                    <a:lnTo>
                      <a:pt x="6863" y="1647"/>
                    </a:lnTo>
                    <a:lnTo>
                      <a:pt x="6949" y="1499"/>
                    </a:lnTo>
                    <a:lnTo>
                      <a:pt x="7035" y="1351"/>
                    </a:lnTo>
                    <a:lnTo>
                      <a:pt x="7120" y="1202"/>
                    </a:lnTo>
                    <a:lnTo>
                      <a:pt x="7205" y="1053"/>
                    </a:lnTo>
                    <a:lnTo>
                      <a:pt x="7072" y="989"/>
                    </a:lnTo>
                    <a:lnTo>
                      <a:pt x="6941" y="926"/>
                    </a:lnTo>
                    <a:lnTo>
                      <a:pt x="6811" y="866"/>
                    </a:lnTo>
                    <a:lnTo>
                      <a:pt x="6682" y="808"/>
                    </a:lnTo>
                    <a:lnTo>
                      <a:pt x="6554" y="751"/>
                    </a:lnTo>
                    <a:lnTo>
                      <a:pt x="6428" y="697"/>
                    </a:lnTo>
                    <a:lnTo>
                      <a:pt x="6303" y="644"/>
                    </a:lnTo>
                    <a:lnTo>
                      <a:pt x="6180" y="594"/>
                    </a:lnTo>
                    <a:lnTo>
                      <a:pt x="6058" y="546"/>
                    </a:lnTo>
                    <a:lnTo>
                      <a:pt x="5938" y="499"/>
                    </a:lnTo>
                    <a:lnTo>
                      <a:pt x="5819" y="455"/>
                    </a:lnTo>
                    <a:lnTo>
                      <a:pt x="5702" y="412"/>
                    </a:lnTo>
                    <a:lnTo>
                      <a:pt x="5586" y="372"/>
                    </a:lnTo>
                    <a:lnTo>
                      <a:pt x="5471" y="335"/>
                    </a:lnTo>
                    <a:lnTo>
                      <a:pt x="5359" y="298"/>
                    </a:lnTo>
                    <a:lnTo>
                      <a:pt x="5246" y="264"/>
                    </a:lnTo>
                    <a:lnTo>
                      <a:pt x="5136" y="233"/>
                    </a:lnTo>
                    <a:lnTo>
                      <a:pt x="5027" y="203"/>
                    </a:lnTo>
                    <a:lnTo>
                      <a:pt x="4920" y="175"/>
                    </a:lnTo>
                    <a:lnTo>
                      <a:pt x="4814" y="149"/>
                    </a:lnTo>
                    <a:lnTo>
                      <a:pt x="4709" y="125"/>
                    </a:lnTo>
                    <a:lnTo>
                      <a:pt x="4607" y="104"/>
                    </a:lnTo>
                    <a:lnTo>
                      <a:pt x="4505" y="84"/>
                    </a:lnTo>
                    <a:lnTo>
                      <a:pt x="4404" y="66"/>
                    </a:lnTo>
                    <a:lnTo>
                      <a:pt x="4306" y="51"/>
                    </a:lnTo>
                    <a:lnTo>
                      <a:pt x="4208" y="38"/>
                    </a:lnTo>
                    <a:lnTo>
                      <a:pt x="4111" y="26"/>
                    </a:lnTo>
                    <a:lnTo>
                      <a:pt x="4017" y="17"/>
                    </a:lnTo>
                    <a:lnTo>
                      <a:pt x="3924" y="10"/>
                    </a:lnTo>
                    <a:lnTo>
                      <a:pt x="3831" y="4"/>
                    </a:lnTo>
                    <a:lnTo>
                      <a:pt x="3741" y="1"/>
                    </a:lnTo>
                    <a:lnTo>
                      <a:pt x="3652" y="0"/>
                    </a:lnTo>
                    <a:lnTo>
                      <a:pt x="3563" y="1"/>
                    </a:lnTo>
                    <a:lnTo>
                      <a:pt x="3472" y="4"/>
                    </a:lnTo>
                    <a:lnTo>
                      <a:pt x="3379" y="10"/>
                    </a:lnTo>
                    <a:lnTo>
                      <a:pt x="3286" y="17"/>
                    </a:lnTo>
                    <a:lnTo>
                      <a:pt x="3189" y="26"/>
                    </a:lnTo>
                    <a:lnTo>
                      <a:pt x="3093" y="38"/>
                    </a:lnTo>
                    <a:lnTo>
                      <a:pt x="2994" y="51"/>
                    </a:lnTo>
                    <a:lnTo>
                      <a:pt x="2894" y="66"/>
                    </a:lnTo>
                    <a:lnTo>
                      <a:pt x="2792" y="84"/>
                    </a:lnTo>
                    <a:lnTo>
                      <a:pt x="2688" y="104"/>
                    </a:lnTo>
                    <a:lnTo>
                      <a:pt x="2582" y="125"/>
                    </a:lnTo>
                    <a:lnTo>
                      <a:pt x="2476" y="149"/>
                    </a:lnTo>
                    <a:lnTo>
                      <a:pt x="2367" y="175"/>
                    </a:lnTo>
                    <a:lnTo>
                      <a:pt x="2257" y="203"/>
                    </a:lnTo>
                    <a:lnTo>
                      <a:pt x="2146" y="233"/>
                    </a:lnTo>
                    <a:lnTo>
                      <a:pt x="2032" y="264"/>
                    </a:lnTo>
                    <a:lnTo>
                      <a:pt x="1917" y="298"/>
                    </a:lnTo>
                    <a:lnTo>
                      <a:pt x="1801" y="335"/>
                    </a:lnTo>
                    <a:lnTo>
                      <a:pt x="1683" y="372"/>
                    </a:lnTo>
                    <a:lnTo>
                      <a:pt x="1563" y="412"/>
                    </a:lnTo>
                    <a:lnTo>
                      <a:pt x="1442" y="455"/>
                    </a:lnTo>
                    <a:lnTo>
                      <a:pt x="1319" y="499"/>
                    </a:lnTo>
                    <a:lnTo>
                      <a:pt x="1194" y="546"/>
                    </a:lnTo>
                    <a:lnTo>
                      <a:pt x="1068" y="594"/>
                    </a:lnTo>
                    <a:lnTo>
                      <a:pt x="940" y="644"/>
                    </a:lnTo>
                    <a:lnTo>
                      <a:pt x="810" y="697"/>
                    </a:lnTo>
                    <a:lnTo>
                      <a:pt x="680" y="751"/>
                    </a:lnTo>
                    <a:lnTo>
                      <a:pt x="547" y="808"/>
                    </a:lnTo>
                    <a:lnTo>
                      <a:pt x="413" y="866"/>
                    </a:lnTo>
                    <a:lnTo>
                      <a:pt x="277" y="926"/>
                    </a:lnTo>
                    <a:lnTo>
                      <a:pt x="140" y="989"/>
                    </a:lnTo>
                    <a:lnTo>
                      <a:pt x="0" y="1053"/>
                    </a:lnTo>
                    <a:lnTo>
                      <a:pt x="84" y="1202"/>
                    </a:lnTo>
                    <a:lnTo>
                      <a:pt x="169" y="1351"/>
                    </a:lnTo>
                    <a:lnTo>
                      <a:pt x="253" y="1500"/>
                    </a:lnTo>
                    <a:lnTo>
                      <a:pt x="338" y="1648"/>
                    </a:lnTo>
                    <a:lnTo>
                      <a:pt x="423" y="1797"/>
                    </a:lnTo>
                    <a:lnTo>
                      <a:pt x="509" y="1946"/>
                    </a:lnTo>
                    <a:lnTo>
                      <a:pt x="594" y="2096"/>
                    </a:lnTo>
                    <a:lnTo>
                      <a:pt x="680" y="2245"/>
                    </a:lnTo>
                    <a:lnTo>
                      <a:pt x="766" y="2394"/>
                    </a:lnTo>
                    <a:lnTo>
                      <a:pt x="852" y="2543"/>
                    </a:lnTo>
                    <a:lnTo>
                      <a:pt x="939" y="2693"/>
                    </a:lnTo>
                    <a:lnTo>
                      <a:pt x="1026" y="2842"/>
                    </a:lnTo>
                    <a:lnTo>
                      <a:pt x="1113" y="2991"/>
                    </a:lnTo>
                    <a:lnTo>
                      <a:pt x="1200" y="3141"/>
                    </a:lnTo>
                    <a:lnTo>
                      <a:pt x="1289" y="3291"/>
                    </a:lnTo>
                    <a:lnTo>
                      <a:pt x="1377" y="3440"/>
                    </a:lnTo>
                    <a:lnTo>
                      <a:pt x="1464" y="3589"/>
                    </a:lnTo>
                    <a:lnTo>
                      <a:pt x="1551" y="3739"/>
                    </a:lnTo>
                    <a:lnTo>
                      <a:pt x="1639" y="3888"/>
                    </a:lnTo>
                    <a:lnTo>
                      <a:pt x="1726" y="4036"/>
                    </a:lnTo>
                    <a:lnTo>
                      <a:pt x="1814" y="4185"/>
                    </a:lnTo>
                    <a:lnTo>
                      <a:pt x="1901" y="4333"/>
                    </a:lnTo>
                    <a:lnTo>
                      <a:pt x="1989" y="4482"/>
                    </a:lnTo>
                    <a:lnTo>
                      <a:pt x="2076" y="4630"/>
                    </a:lnTo>
                    <a:lnTo>
                      <a:pt x="2165" y="4779"/>
                    </a:lnTo>
                    <a:lnTo>
                      <a:pt x="2253" y="4927"/>
                    </a:lnTo>
                    <a:lnTo>
                      <a:pt x="2340" y="5075"/>
                    </a:lnTo>
                    <a:lnTo>
                      <a:pt x="2428" y="5223"/>
                    </a:lnTo>
                    <a:lnTo>
                      <a:pt x="2516" y="5371"/>
                    </a:lnTo>
                    <a:lnTo>
                      <a:pt x="2604" y="5519"/>
                    </a:lnTo>
                    <a:lnTo>
                      <a:pt x="2692" y="5667"/>
                    </a:lnTo>
                    <a:lnTo>
                      <a:pt x="2780" y="5814"/>
                    </a:lnTo>
                    <a:lnTo>
                      <a:pt x="2800" y="5799"/>
                    </a:lnTo>
                    <a:lnTo>
                      <a:pt x="2821" y="5783"/>
                    </a:lnTo>
                    <a:lnTo>
                      <a:pt x="2842" y="5769"/>
                    </a:lnTo>
                    <a:lnTo>
                      <a:pt x="2863" y="5755"/>
                    </a:lnTo>
                    <a:lnTo>
                      <a:pt x="2885" y="5741"/>
                    </a:lnTo>
                    <a:lnTo>
                      <a:pt x="2907" y="5728"/>
                    </a:lnTo>
                    <a:lnTo>
                      <a:pt x="2929" y="5715"/>
                    </a:lnTo>
                    <a:lnTo>
                      <a:pt x="2952" y="5702"/>
                    </a:lnTo>
                    <a:lnTo>
                      <a:pt x="2975" y="5691"/>
                    </a:lnTo>
                    <a:lnTo>
                      <a:pt x="3000" y="5679"/>
                    </a:lnTo>
                    <a:lnTo>
                      <a:pt x="3024" y="5669"/>
                    </a:lnTo>
                    <a:lnTo>
                      <a:pt x="3048" y="5658"/>
                    </a:lnTo>
                    <a:lnTo>
                      <a:pt x="3072" y="5649"/>
                    </a:lnTo>
                    <a:lnTo>
                      <a:pt x="3097" y="5640"/>
                    </a:lnTo>
                    <a:lnTo>
                      <a:pt x="3123" y="5631"/>
                    </a:lnTo>
                    <a:lnTo>
                      <a:pt x="3148" y="5622"/>
                    </a:lnTo>
                    <a:lnTo>
                      <a:pt x="3175" y="5614"/>
                    </a:lnTo>
                    <a:lnTo>
                      <a:pt x="3201" y="5607"/>
                    </a:lnTo>
                    <a:lnTo>
                      <a:pt x="3228" y="5600"/>
                    </a:lnTo>
                    <a:lnTo>
                      <a:pt x="3255" y="5593"/>
                    </a:lnTo>
                    <a:lnTo>
                      <a:pt x="3311" y="5582"/>
                    </a:lnTo>
                    <a:lnTo>
                      <a:pt x="3369" y="5571"/>
                    </a:lnTo>
                    <a:lnTo>
                      <a:pt x="3428" y="5563"/>
                    </a:lnTo>
                    <a:lnTo>
                      <a:pt x="3487" y="5557"/>
                    </a:lnTo>
                    <a:lnTo>
                      <a:pt x="3549" y="5552"/>
                    </a:lnTo>
                    <a:lnTo>
                      <a:pt x="3612" y="5550"/>
                    </a:lnTo>
                    <a:lnTo>
                      <a:pt x="3675" y="5549"/>
                    </a:lnTo>
                    <a:lnTo>
                      <a:pt x="3736" y="5550"/>
                    </a:lnTo>
                    <a:lnTo>
                      <a:pt x="3796" y="5553"/>
                    </a:lnTo>
                    <a:lnTo>
                      <a:pt x="3853" y="5559"/>
                    </a:lnTo>
                    <a:lnTo>
                      <a:pt x="3882" y="5563"/>
                    </a:lnTo>
                    <a:lnTo>
                      <a:pt x="3910" y="5566"/>
                    </a:lnTo>
                    <a:lnTo>
                      <a:pt x="3937" y="5571"/>
                    </a:lnTo>
                    <a:lnTo>
                      <a:pt x="3965" y="5576"/>
                    </a:lnTo>
                    <a:lnTo>
                      <a:pt x="3992" y="5581"/>
                    </a:lnTo>
                    <a:lnTo>
                      <a:pt x="4018" y="5587"/>
                    </a:lnTo>
                    <a:lnTo>
                      <a:pt x="4044" y="5593"/>
                    </a:lnTo>
                    <a:lnTo>
                      <a:pt x="4070" y="5601"/>
                    </a:lnTo>
                    <a:lnTo>
                      <a:pt x="4095" y="5608"/>
                    </a:lnTo>
                    <a:lnTo>
                      <a:pt x="4120" y="5615"/>
                    </a:lnTo>
                    <a:lnTo>
                      <a:pt x="4144" y="5624"/>
                    </a:lnTo>
                    <a:lnTo>
                      <a:pt x="4168" y="5633"/>
                    </a:lnTo>
                    <a:lnTo>
                      <a:pt x="4192" y="5642"/>
                    </a:lnTo>
                    <a:lnTo>
                      <a:pt x="4215" y="5652"/>
                    </a:lnTo>
                    <a:lnTo>
                      <a:pt x="4238" y="5663"/>
                    </a:lnTo>
                    <a:lnTo>
                      <a:pt x="4260" y="5673"/>
                    </a:lnTo>
                    <a:lnTo>
                      <a:pt x="4282" y="5685"/>
                    </a:lnTo>
                    <a:lnTo>
                      <a:pt x="4304" y="5696"/>
                    </a:lnTo>
                    <a:lnTo>
                      <a:pt x="4325" y="5709"/>
                    </a:lnTo>
                    <a:lnTo>
                      <a:pt x="4346" y="5721"/>
                    </a:lnTo>
                    <a:lnTo>
                      <a:pt x="4367" y="5735"/>
                    </a:lnTo>
                    <a:lnTo>
                      <a:pt x="4387" y="5749"/>
                    </a:lnTo>
                    <a:lnTo>
                      <a:pt x="4406" y="5762"/>
                    </a:lnTo>
                    <a:lnTo>
                      <a:pt x="4426" y="577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8" name="Freeform 251"/>
              <p:cNvSpPr>
                <a:spLocks/>
              </p:cNvSpPr>
              <p:nvPr/>
            </p:nvSpPr>
            <p:spPr bwMode="auto">
              <a:xfrm>
                <a:off x="4778" y="1620"/>
                <a:ext cx="544" cy="544"/>
              </a:xfrm>
              <a:custGeom>
                <a:avLst/>
                <a:gdLst>
                  <a:gd name="T0" fmla="*/ 9229 w 16756"/>
                  <a:gd name="T1" fmla="*/ 38 h 16756"/>
                  <a:gd name="T2" fmla="*/ 10247 w 16756"/>
                  <a:gd name="T3" fmla="*/ 195 h 16756"/>
                  <a:gd name="T4" fmla="*/ 11217 w 16756"/>
                  <a:gd name="T5" fmla="*/ 471 h 16756"/>
                  <a:gd name="T6" fmla="*/ 12137 w 16756"/>
                  <a:gd name="T7" fmla="*/ 866 h 16756"/>
                  <a:gd name="T8" fmla="*/ 13008 w 16756"/>
                  <a:gd name="T9" fmla="*/ 1382 h 16756"/>
                  <a:gd name="T10" fmla="*/ 13830 w 16756"/>
                  <a:gd name="T11" fmla="*/ 2018 h 16756"/>
                  <a:gd name="T12" fmla="*/ 14596 w 16756"/>
                  <a:gd name="T13" fmla="*/ 2768 h 16756"/>
                  <a:gd name="T14" fmla="*/ 15256 w 16756"/>
                  <a:gd name="T15" fmla="*/ 3580 h 16756"/>
                  <a:gd name="T16" fmla="*/ 15795 w 16756"/>
                  <a:gd name="T17" fmla="*/ 4441 h 16756"/>
                  <a:gd name="T18" fmla="*/ 16216 w 16756"/>
                  <a:gd name="T19" fmla="*/ 5352 h 16756"/>
                  <a:gd name="T20" fmla="*/ 16516 w 16756"/>
                  <a:gd name="T21" fmla="*/ 6311 h 16756"/>
                  <a:gd name="T22" fmla="*/ 16696 w 16756"/>
                  <a:gd name="T23" fmla="*/ 7320 h 16756"/>
                  <a:gd name="T24" fmla="*/ 16756 w 16756"/>
                  <a:gd name="T25" fmla="*/ 8378 h 16756"/>
                  <a:gd name="T26" fmla="*/ 16696 w 16756"/>
                  <a:gd name="T27" fmla="*/ 9439 h 16756"/>
                  <a:gd name="T28" fmla="*/ 16516 w 16756"/>
                  <a:gd name="T29" fmla="*/ 10449 h 16756"/>
                  <a:gd name="T30" fmla="*/ 16216 w 16756"/>
                  <a:gd name="T31" fmla="*/ 11410 h 16756"/>
                  <a:gd name="T32" fmla="*/ 15795 w 16756"/>
                  <a:gd name="T33" fmla="*/ 12320 h 16756"/>
                  <a:gd name="T34" fmla="*/ 15256 w 16756"/>
                  <a:gd name="T35" fmla="*/ 13181 h 16756"/>
                  <a:gd name="T36" fmla="*/ 14596 w 16756"/>
                  <a:gd name="T37" fmla="*/ 13992 h 16756"/>
                  <a:gd name="T38" fmla="*/ 13830 w 16756"/>
                  <a:gd name="T39" fmla="*/ 14740 h 16756"/>
                  <a:gd name="T40" fmla="*/ 13008 w 16756"/>
                  <a:gd name="T41" fmla="*/ 15375 h 16756"/>
                  <a:gd name="T42" fmla="*/ 12137 w 16756"/>
                  <a:gd name="T43" fmla="*/ 15890 h 16756"/>
                  <a:gd name="T44" fmla="*/ 11217 w 16756"/>
                  <a:gd name="T45" fmla="*/ 16286 h 16756"/>
                  <a:gd name="T46" fmla="*/ 10247 w 16756"/>
                  <a:gd name="T47" fmla="*/ 16562 h 16756"/>
                  <a:gd name="T48" fmla="*/ 9229 w 16756"/>
                  <a:gd name="T49" fmla="*/ 16718 h 16756"/>
                  <a:gd name="T50" fmla="*/ 8162 w 16756"/>
                  <a:gd name="T51" fmla="*/ 16754 h 16756"/>
                  <a:gd name="T52" fmla="*/ 7111 w 16756"/>
                  <a:gd name="T53" fmla="*/ 16669 h 16756"/>
                  <a:gd name="T54" fmla="*/ 6111 w 16756"/>
                  <a:gd name="T55" fmla="*/ 16466 h 16756"/>
                  <a:gd name="T56" fmla="*/ 5160 w 16756"/>
                  <a:gd name="T57" fmla="*/ 16142 h 16756"/>
                  <a:gd name="T58" fmla="*/ 4260 w 16756"/>
                  <a:gd name="T59" fmla="*/ 15699 h 16756"/>
                  <a:gd name="T60" fmla="*/ 3409 w 16756"/>
                  <a:gd name="T61" fmla="*/ 15136 h 16756"/>
                  <a:gd name="T62" fmla="*/ 2607 w 16756"/>
                  <a:gd name="T63" fmla="*/ 14453 h 16756"/>
                  <a:gd name="T64" fmla="*/ 1879 w 16756"/>
                  <a:gd name="T65" fmla="*/ 13673 h 16756"/>
                  <a:gd name="T66" fmla="*/ 1268 w 16756"/>
                  <a:gd name="T67" fmla="*/ 12843 h 16756"/>
                  <a:gd name="T68" fmla="*/ 777 w 16756"/>
                  <a:gd name="T69" fmla="*/ 11962 h 16756"/>
                  <a:gd name="T70" fmla="*/ 406 w 16756"/>
                  <a:gd name="T71" fmla="*/ 11032 h 16756"/>
                  <a:gd name="T72" fmla="*/ 154 w 16756"/>
                  <a:gd name="T73" fmla="*/ 10051 h 16756"/>
                  <a:gd name="T74" fmla="*/ 22 w 16756"/>
                  <a:gd name="T75" fmla="*/ 9020 h 16756"/>
                  <a:gd name="T76" fmla="*/ 9 w 16756"/>
                  <a:gd name="T77" fmla="*/ 7949 h 16756"/>
                  <a:gd name="T78" fmla="*/ 117 w 16756"/>
                  <a:gd name="T79" fmla="*/ 6910 h 16756"/>
                  <a:gd name="T80" fmla="*/ 346 w 16756"/>
                  <a:gd name="T81" fmla="*/ 5921 h 16756"/>
                  <a:gd name="T82" fmla="*/ 693 w 16756"/>
                  <a:gd name="T83" fmla="*/ 4981 h 16756"/>
                  <a:gd name="T84" fmla="*/ 1161 w 16756"/>
                  <a:gd name="T85" fmla="*/ 4091 h 16756"/>
                  <a:gd name="T86" fmla="*/ 1747 w 16756"/>
                  <a:gd name="T87" fmla="*/ 3249 h 16756"/>
                  <a:gd name="T88" fmla="*/ 2453 w 16756"/>
                  <a:gd name="T89" fmla="*/ 2456 h 16756"/>
                  <a:gd name="T90" fmla="*/ 3244 w 16756"/>
                  <a:gd name="T91" fmla="*/ 1749 h 16756"/>
                  <a:gd name="T92" fmla="*/ 4085 w 16756"/>
                  <a:gd name="T93" fmla="*/ 1162 h 16756"/>
                  <a:gd name="T94" fmla="*/ 4976 w 16756"/>
                  <a:gd name="T95" fmla="*/ 694 h 16756"/>
                  <a:gd name="T96" fmla="*/ 5917 w 16756"/>
                  <a:gd name="T97" fmla="*/ 346 h 16756"/>
                  <a:gd name="T98" fmla="*/ 6907 w 16756"/>
                  <a:gd name="T99" fmla="*/ 117 h 16756"/>
                  <a:gd name="T100" fmla="*/ 7948 w 16756"/>
                  <a:gd name="T101" fmla="*/ 9 h 16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756" h="16756">
                    <a:moveTo>
                      <a:pt x="8378" y="0"/>
                    </a:moveTo>
                    <a:lnTo>
                      <a:pt x="8593" y="3"/>
                    </a:lnTo>
                    <a:lnTo>
                      <a:pt x="8807" y="9"/>
                    </a:lnTo>
                    <a:lnTo>
                      <a:pt x="9019" y="22"/>
                    </a:lnTo>
                    <a:lnTo>
                      <a:pt x="9229" y="38"/>
                    </a:lnTo>
                    <a:lnTo>
                      <a:pt x="9436" y="60"/>
                    </a:lnTo>
                    <a:lnTo>
                      <a:pt x="9642" y="87"/>
                    </a:lnTo>
                    <a:lnTo>
                      <a:pt x="9846" y="117"/>
                    </a:lnTo>
                    <a:lnTo>
                      <a:pt x="10047" y="154"/>
                    </a:lnTo>
                    <a:lnTo>
                      <a:pt x="10247" y="195"/>
                    </a:lnTo>
                    <a:lnTo>
                      <a:pt x="10445" y="240"/>
                    </a:lnTo>
                    <a:lnTo>
                      <a:pt x="10641" y="290"/>
                    </a:lnTo>
                    <a:lnTo>
                      <a:pt x="10835" y="346"/>
                    </a:lnTo>
                    <a:lnTo>
                      <a:pt x="11027" y="406"/>
                    </a:lnTo>
                    <a:lnTo>
                      <a:pt x="11217" y="471"/>
                    </a:lnTo>
                    <a:lnTo>
                      <a:pt x="11404" y="540"/>
                    </a:lnTo>
                    <a:lnTo>
                      <a:pt x="11591" y="614"/>
                    </a:lnTo>
                    <a:lnTo>
                      <a:pt x="11775" y="694"/>
                    </a:lnTo>
                    <a:lnTo>
                      <a:pt x="11957" y="778"/>
                    </a:lnTo>
                    <a:lnTo>
                      <a:pt x="12137" y="866"/>
                    </a:lnTo>
                    <a:lnTo>
                      <a:pt x="12315" y="961"/>
                    </a:lnTo>
                    <a:lnTo>
                      <a:pt x="12491" y="1058"/>
                    </a:lnTo>
                    <a:lnTo>
                      <a:pt x="12665" y="1162"/>
                    </a:lnTo>
                    <a:lnTo>
                      <a:pt x="12838" y="1270"/>
                    </a:lnTo>
                    <a:lnTo>
                      <a:pt x="13008" y="1382"/>
                    </a:lnTo>
                    <a:lnTo>
                      <a:pt x="13176" y="1500"/>
                    </a:lnTo>
                    <a:lnTo>
                      <a:pt x="13343" y="1622"/>
                    </a:lnTo>
                    <a:lnTo>
                      <a:pt x="13507" y="1749"/>
                    </a:lnTo>
                    <a:lnTo>
                      <a:pt x="13669" y="1882"/>
                    </a:lnTo>
                    <a:lnTo>
                      <a:pt x="13830" y="2018"/>
                    </a:lnTo>
                    <a:lnTo>
                      <a:pt x="13988" y="2160"/>
                    </a:lnTo>
                    <a:lnTo>
                      <a:pt x="14144" y="2305"/>
                    </a:lnTo>
                    <a:lnTo>
                      <a:pt x="14300" y="2456"/>
                    </a:lnTo>
                    <a:lnTo>
                      <a:pt x="14451" y="2612"/>
                    </a:lnTo>
                    <a:lnTo>
                      <a:pt x="14596" y="2768"/>
                    </a:lnTo>
                    <a:lnTo>
                      <a:pt x="14738" y="2926"/>
                    </a:lnTo>
                    <a:lnTo>
                      <a:pt x="14874" y="3087"/>
                    </a:lnTo>
                    <a:lnTo>
                      <a:pt x="15007" y="3249"/>
                    </a:lnTo>
                    <a:lnTo>
                      <a:pt x="15134" y="3413"/>
                    </a:lnTo>
                    <a:lnTo>
                      <a:pt x="15256" y="3580"/>
                    </a:lnTo>
                    <a:lnTo>
                      <a:pt x="15374" y="3748"/>
                    </a:lnTo>
                    <a:lnTo>
                      <a:pt x="15486" y="3918"/>
                    </a:lnTo>
                    <a:lnTo>
                      <a:pt x="15594" y="4091"/>
                    </a:lnTo>
                    <a:lnTo>
                      <a:pt x="15698" y="4265"/>
                    </a:lnTo>
                    <a:lnTo>
                      <a:pt x="15795" y="4441"/>
                    </a:lnTo>
                    <a:lnTo>
                      <a:pt x="15890" y="4619"/>
                    </a:lnTo>
                    <a:lnTo>
                      <a:pt x="15978" y="4799"/>
                    </a:lnTo>
                    <a:lnTo>
                      <a:pt x="16062" y="4981"/>
                    </a:lnTo>
                    <a:lnTo>
                      <a:pt x="16142" y="5165"/>
                    </a:lnTo>
                    <a:lnTo>
                      <a:pt x="16216" y="5352"/>
                    </a:lnTo>
                    <a:lnTo>
                      <a:pt x="16285" y="5539"/>
                    </a:lnTo>
                    <a:lnTo>
                      <a:pt x="16350" y="5729"/>
                    </a:lnTo>
                    <a:lnTo>
                      <a:pt x="16410" y="5921"/>
                    </a:lnTo>
                    <a:lnTo>
                      <a:pt x="16466" y="6115"/>
                    </a:lnTo>
                    <a:lnTo>
                      <a:pt x="16516" y="6311"/>
                    </a:lnTo>
                    <a:lnTo>
                      <a:pt x="16561" y="6509"/>
                    </a:lnTo>
                    <a:lnTo>
                      <a:pt x="16602" y="6709"/>
                    </a:lnTo>
                    <a:lnTo>
                      <a:pt x="16639" y="6910"/>
                    </a:lnTo>
                    <a:lnTo>
                      <a:pt x="16669" y="7114"/>
                    </a:lnTo>
                    <a:lnTo>
                      <a:pt x="16696" y="7320"/>
                    </a:lnTo>
                    <a:lnTo>
                      <a:pt x="16718" y="7527"/>
                    </a:lnTo>
                    <a:lnTo>
                      <a:pt x="16734" y="7737"/>
                    </a:lnTo>
                    <a:lnTo>
                      <a:pt x="16747" y="7949"/>
                    </a:lnTo>
                    <a:lnTo>
                      <a:pt x="16753" y="8163"/>
                    </a:lnTo>
                    <a:lnTo>
                      <a:pt x="16756" y="8378"/>
                    </a:lnTo>
                    <a:lnTo>
                      <a:pt x="16753" y="8594"/>
                    </a:lnTo>
                    <a:lnTo>
                      <a:pt x="16747" y="8808"/>
                    </a:lnTo>
                    <a:lnTo>
                      <a:pt x="16734" y="9020"/>
                    </a:lnTo>
                    <a:lnTo>
                      <a:pt x="16718" y="9231"/>
                    </a:lnTo>
                    <a:lnTo>
                      <a:pt x="16696" y="9439"/>
                    </a:lnTo>
                    <a:lnTo>
                      <a:pt x="16669" y="9645"/>
                    </a:lnTo>
                    <a:lnTo>
                      <a:pt x="16639" y="9849"/>
                    </a:lnTo>
                    <a:lnTo>
                      <a:pt x="16602" y="10051"/>
                    </a:lnTo>
                    <a:lnTo>
                      <a:pt x="16561" y="10252"/>
                    </a:lnTo>
                    <a:lnTo>
                      <a:pt x="16516" y="10449"/>
                    </a:lnTo>
                    <a:lnTo>
                      <a:pt x="16466" y="10645"/>
                    </a:lnTo>
                    <a:lnTo>
                      <a:pt x="16410" y="10839"/>
                    </a:lnTo>
                    <a:lnTo>
                      <a:pt x="16350" y="11032"/>
                    </a:lnTo>
                    <a:lnTo>
                      <a:pt x="16285" y="11222"/>
                    </a:lnTo>
                    <a:lnTo>
                      <a:pt x="16216" y="11410"/>
                    </a:lnTo>
                    <a:lnTo>
                      <a:pt x="16142" y="11596"/>
                    </a:lnTo>
                    <a:lnTo>
                      <a:pt x="16062" y="11780"/>
                    </a:lnTo>
                    <a:lnTo>
                      <a:pt x="15978" y="11962"/>
                    </a:lnTo>
                    <a:lnTo>
                      <a:pt x="15890" y="12142"/>
                    </a:lnTo>
                    <a:lnTo>
                      <a:pt x="15795" y="12320"/>
                    </a:lnTo>
                    <a:lnTo>
                      <a:pt x="15698" y="12496"/>
                    </a:lnTo>
                    <a:lnTo>
                      <a:pt x="15594" y="12671"/>
                    </a:lnTo>
                    <a:lnTo>
                      <a:pt x="15486" y="12843"/>
                    </a:lnTo>
                    <a:lnTo>
                      <a:pt x="15374" y="13014"/>
                    </a:lnTo>
                    <a:lnTo>
                      <a:pt x="15256" y="13181"/>
                    </a:lnTo>
                    <a:lnTo>
                      <a:pt x="15134" y="13347"/>
                    </a:lnTo>
                    <a:lnTo>
                      <a:pt x="15007" y="13512"/>
                    </a:lnTo>
                    <a:lnTo>
                      <a:pt x="14874" y="13673"/>
                    </a:lnTo>
                    <a:lnTo>
                      <a:pt x="14738" y="13834"/>
                    </a:lnTo>
                    <a:lnTo>
                      <a:pt x="14596" y="13992"/>
                    </a:lnTo>
                    <a:lnTo>
                      <a:pt x="14451" y="14149"/>
                    </a:lnTo>
                    <a:lnTo>
                      <a:pt x="14300" y="14303"/>
                    </a:lnTo>
                    <a:lnTo>
                      <a:pt x="14144" y="14453"/>
                    </a:lnTo>
                    <a:lnTo>
                      <a:pt x="13988" y="14600"/>
                    </a:lnTo>
                    <a:lnTo>
                      <a:pt x="13830" y="14740"/>
                    </a:lnTo>
                    <a:lnTo>
                      <a:pt x="13669" y="14877"/>
                    </a:lnTo>
                    <a:lnTo>
                      <a:pt x="13507" y="15009"/>
                    </a:lnTo>
                    <a:lnTo>
                      <a:pt x="13343" y="15136"/>
                    </a:lnTo>
                    <a:lnTo>
                      <a:pt x="13176" y="15257"/>
                    </a:lnTo>
                    <a:lnTo>
                      <a:pt x="13008" y="15375"/>
                    </a:lnTo>
                    <a:lnTo>
                      <a:pt x="12838" y="15488"/>
                    </a:lnTo>
                    <a:lnTo>
                      <a:pt x="12665" y="15595"/>
                    </a:lnTo>
                    <a:lnTo>
                      <a:pt x="12491" y="15699"/>
                    </a:lnTo>
                    <a:lnTo>
                      <a:pt x="12315" y="15797"/>
                    </a:lnTo>
                    <a:lnTo>
                      <a:pt x="12137" y="15890"/>
                    </a:lnTo>
                    <a:lnTo>
                      <a:pt x="11957" y="15979"/>
                    </a:lnTo>
                    <a:lnTo>
                      <a:pt x="11775" y="16063"/>
                    </a:lnTo>
                    <a:lnTo>
                      <a:pt x="11591" y="16142"/>
                    </a:lnTo>
                    <a:lnTo>
                      <a:pt x="11404" y="16216"/>
                    </a:lnTo>
                    <a:lnTo>
                      <a:pt x="11217" y="16286"/>
                    </a:lnTo>
                    <a:lnTo>
                      <a:pt x="11027" y="16350"/>
                    </a:lnTo>
                    <a:lnTo>
                      <a:pt x="10835" y="16410"/>
                    </a:lnTo>
                    <a:lnTo>
                      <a:pt x="10641" y="16466"/>
                    </a:lnTo>
                    <a:lnTo>
                      <a:pt x="10445" y="16516"/>
                    </a:lnTo>
                    <a:lnTo>
                      <a:pt x="10247" y="16562"/>
                    </a:lnTo>
                    <a:lnTo>
                      <a:pt x="10047" y="16602"/>
                    </a:lnTo>
                    <a:lnTo>
                      <a:pt x="9846" y="16639"/>
                    </a:lnTo>
                    <a:lnTo>
                      <a:pt x="9642" y="16669"/>
                    </a:lnTo>
                    <a:lnTo>
                      <a:pt x="9436" y="16697"/>
                    </a:lnTo>
                    <a:lnTo>
                      <a:pt x="9229" y="16718"/>
                    </a:lnTo>
                    <a:lnTo>
                      <a:pt x="9019" y="16734"/>
                    </a:lnTo>
                    <a:lnTo>
                      <a:pt x="8807" y="16747"/>
                    </a:lnTo>
                    <a:lnTo>
                      <a:pt x="8593" y="16754"/>
                    </a:lnTo>
                    <a:lnTo>
                      <a:pt x="8378" y="16756"/>
                    </a:lnTo>
                    <a:lnTo>
                      <a:pt x="8162" y="16754"/>
                    </a:lnTo>
                    <a:lnTo>
                      <a:pt x="7948" y="16747"/>
                    </a:lnTo>
                    <a:lnTo>
                      <a:pt x="7736" y="16734"/>
                    </a:lnTo>
                    <a:lnTo>
                      <a:pt x="7525" y="16718"/>
                    </a:lnTo>
                    <a:lnTo>
                      <a:pt x="7317" y="16697"/>
                    </a:lnTo>
                    <a:lnTo>
                      <a:pt x="7111" y="16669"/>
                    </a:lnTo>
                    <a:lnTo>
                      <a:pt x="6907" y="16639"/>
                    </a:lnTo>
                    <a:lnTo>
                      <a:pt x="6705" y="16602"/>
                    </a:lnTo>
                    <a:lnTo>
                      <a:pt x="6504" y="16562"/>
                    </a:lnTo>
                    <a:lnTo>
                      <a:pt x="6307" y="16516"/>
                    </a:lnTo>
                    <a:lnTo>
                      <a:pt x="6111" y="16466"/>
                    </a:lnTo>
                    <a:lnTo>
                      <a:pt x="5917" y="16410"/>
                    </a:lnTo>
                    <a:lnTo>
                      <a:pt x="5724" y="16350"/>
                    </a:lnTo>
                    <a:lnTo>
                      <a:pt x="5534" y="16286"/>
                    </a:lnTo>
                    <a:lnTo>
                      <a:pt x="5346" y="16216"/>
                    </a:lnTo>
                    <a:lnTo>
                      <a:pt x="5160" y="16142"/>
                    </a:lnTo>
                    <a:lnTo>
                      <a:pt x="4976" y="16063"/>
                    </a:lnTo>
                    <a:lnTo>
                      <a:pt x="4794" y="15979"/>
                    </a:lnTo>
                    <a:lnTo>
                      <a:pt x="4614" y="15890"/>
                    </a:lnTo>
                    <a:lnTo>
                      <a:pt x="4436" y="15797"/>
                    </a:lnTo>
                    <a:lnTo>
                      <a:pt x="4260" y="15699"/>
                    </a:lnTo>
                    <a:lnTo>
                      <a:pt x="4085" y="15595"/>
                    </a:lnTo>
                    <a:lnTo>
                      <a:pt x="3913" y="15488"/>
                    </a:lnTo>
                    <a:lnTo>
                      <a:pt x="3742" y="15375"/>
                    </a:lnTo>
                    <a:lnTo>
                      <a:pt x="3575" y="15257"/>
                    </a:lnTo>
                    <a:lnTo>
                      <a:pt x="3409" y="15136"/>
                    </a:lnTo>
                    <a:lnTo>
                      <a:pt x="3244" y="15009"/>
                    </a:lnTo>
                    <a:lnTo>
                      <a:pt x="3083" y="14877"/>
                    </a:lnTo>
                    <a:lnTo>
                      <a:pt x="2922" y="14740"/>
                    </a:lnTo>
                    <a:lnTo>
                      <a:pt x="2764" y="14600"/>
                    </a:lnTo>
                    <a:lnTo>
                      <a:pt x="2607" y="14453"/>
                    </a:lnTo>
                    <a:lnTo>
                      <a:pt x="2453" y="14303"/>
                    </a:lnTo>
                    <a:lnTo>
                      <a:pt x="2303" y="14149"/>
                    </a:lnTo>
                    <a:lnTo>
                      <a:pt x="2156" y="13992"/>
                    </a:lnTo>
                    <a:lnTo>
                      <a:pt x="2016" y="13834"/>
                    </a:lnTo>
                    <a:lnTo>
                      <a:pt x="1879" y="13673"/>
                    </a:lnTo>
                    <a:lnTo>
                      <a:pt x="1747" y="13512"/>
                    </a:lnTo>
                    <a:lnTo>
                      <a:pt x="1620" y="13347"/>
                    </a:lnTo>
                    <a:lnTo>
                      <a:pt x="1499" y="13181"/>
                    </a:lnTo>
                    <a:lnTo>
                      <a:pt x="1381" y="13014"/>
                    </a:lnTo>
                    <a:lnTo>
                      <a:pt x="1268" y="12843"/>
                    </a:lnTo>
                    <a:lnTo>
                      <a:pt x="1161" y="12671"/>
                    </a:lnTo>
                    <a:lnTo>
                      <a:pt x="1057" y="12496"/>
                    </a:lnTo>
                    <a:lnTo>
                      <a:pt x="959" y="12320"/>
                    </a:lnTo>
                    <a:lnTo>
                      <a:pt x="866" y="12142"/>
                    </a:lnTo>
                    <a:lnTo>
                      <a:pt x="777" y="11962"/>
                    </a:lnTo>
                    <a:lnTo>
                      <a:pt x="693" y="11780"/>
                    </a:lnTo>
                    <a:lnTo>
                      <a:pt x="614" y="11596"/>
                    </a:lnTo>
                    <a:lnTo>
                      <a:pt x="540" y="11410"/>
                    </a:lnTo>
                    <a:lnTo>
                      <a:pt x="470" y="11222"/>
                    </a:lnTo>
                    <a:lnTo>
                      <a:pt x="406" y="11032"/>
                    </a:lnTo>
                    <a:lnTo>
                      <a:pt x="346" y="10839"/>
                    </a:lnTo>
                    <a:lnTo>
                      <a:pt x="290" y="10645"/>
                    </a:lnTo>
                    <a:lnTo>
                      <a:pt x="240" y="10449"/>
                    </a:lnTo>
                    <a:lnTo>
                      <a:pt x="194" y="10252"/>
                    </a:lnTo>
                    <a:lnTo>
                      <a:pt x="154" y="10051"/>
                    </a:lnTo>
                    <a:lnTo>
                      <a:pt x="117" y="9849"/>
                    </a:lnTo>
                    <a:lnTo>
                      <a:pt x="87" y="9645"/>
                    </a:lnTo>
                    <a:lnTo>
                      <a:pt x="59" y="9439"/>
                    </a:lnTo>
                    <a:lnTo>
                      <a:pt x="38" y="9231"/>
                    </a:lnTo>
                    <a:lnTo>
                      <a:pt x="22" y="9020"/>
                    </a:lnTo>
                    <a:lnTo>
                      <a:pt x="9" y="8808"/>
                    </a:lnTo>
                    <a:lnTo>
                      <a:pt x="2" y="8594"/>
                    </a:lnTo>
                    <a:lnTo>
                      <a:pt x="0" y="8378"/>
                    </a:lnTo>
                    <a:lnTo>
                      <a:pt x="2" y="8163"/>
                    </a:lnTo>
                    <a:lnTo>
                      <a:pt x="9" y="7949"/>
                    </a:lnTo>
                    <a:lnTo>
                      <a:pt x="22" y="7737"/>
                    </a:lnTo>
                    <a:lnTo>
                      <a:pt x="38" y="7527"/>
                    </a:lnTo>
                    <a:lnTo>
                      <a:pt x="59" y="7320"/>
                    </a:lnTo>
                    <a:lnTo>
                      <a:pt x="87" y="7114"/>
                    </a:lnTo>
                    <a:lnTo>
                      <a:pt x="117" y="6910"/>
                    </a:lnTo>
                    <a:lnTo>
                      <a:pt x="154" y="6709"/>
                    </a:lnTo>
                    <a:lnTo>
                      <a:pt x="194" y="6509"/>
                    </a:lnTo>
                    <a:lnTo>
                      <a:pt x="240" y="6311"/>
                    </a:lnTo>
                    <a:lnTo>
                      <a:pt x="290" y="6115"/>
                    </a:lnTo>
                    <a:lnTo>
                      <a:pt x="346" y="5921"/>
                    </a:lnTo>
                    <a:lnTo>
                      <a:pt x="406" y="5729"/>
                    </a:lnTo>
                    <a:lnTo>
                      <a:pt x="470" y="5539"/>
                    </a:lnTo>
                    <a:lnTo>
                      <a:pt x="540" y="5352"/>
                    </a:lnTo>
                    <a:lnTo>
                      <a:pt x="614" y="5165"/>
                    </a:lnTo>
                    <a:lnTo>
                      <a:pt x="693" y="4981"/>
                    </a:lnTo>
                    <a:lnTo>
                      <a:pt x="777" y="4799"/>
                    </a:lnTo>
                    <a:lnTo>
                      <a:pt x="866" y="4619"/>
                    </a:lnTo>
                    <a:lnTo>
                      <a:pt x="959" y="4441"/>
                    </a:lnTo>
                    <a:lnTo>
                      <a:pt x="1057" y="4265"/>
                    </a:lnTo>
                    <a:lnTo>
                      <a:pt x="1161" y="4091"/>
                    </a:lnTo>
                    <a:lnTo>
                      <a:pt x="1268" y="3918"/>
                    </a:lnTo>
                    <a:lnTo>
                      <a:pt x="1381" y="3748"/>
                    </a:lnTo>
                    <a:lnTo>
                      <a:pt x="1499" y="3580"/>
                    </a:lnTo>
                    <a:lnTo>
                      <a:pt x="1620" y="3413"/>
                    </a:lnTo>
                    <a:lnTo>
                      <a:pt x="1747" y="3249"/>
                    </a:lnTo>
                    <a:lnTo>
                      <a:pt x="1879" y="3087"/>
                    </a:lnTo>
                    <a:lnTo>
                      <a:pt x="2016" y="2926"/>
                    </a:lnTo>
                    <a:lnTo>
                      <a:pt x="2156" y="2768"/>
                    </a:lnTo>
                    <a:lnTo>
                      <a:pt x="2303" y="2612"/>
                    </a:lnTo>
                    <a:lnTo>
                      <a:pt x="2453" y="2456"/>
                    </a:lnTo>
                    <a:lnTo>
                      <a:pt x="2607" y="2305"/>
                    </a:lnTo>
                    <a:lnTo>
                      <a:pt x="2764" y="2160"/>
                    </a:lnTo>
                    <a:lnTo>
                      <a:pt x="2922" y="2018"/>
                    </a:lnTo>
                    <a:lnTo>
                      <a:pt x="3083" y="1882"/>
                    </a:lnTo>
                    <a:lnTo>
                      <a:pt x="3244" y="1749"/>
                    </a:lnTo>
                    <a:lnTo>
                      <a:pt x="3409" y="1622"/>
                    </a:lnTo>
                    <a:lnTo>
                      <a:pt x="3575" y="1500"/>
                    </a:lnTo>
                    <a:lnTo>
                      <a:pt x="3742" y="1382"/>
                    </a:lnTo>
                    <a:lnTo>
                      <a:pt x="3913" y="1270"/>
                    </a:lnTo>
                    <a:lnTo>
                      <a:pt x="4085" y="1162"/>
                    </a:lnTo>
                    <a:lnTo>
                      <a:pt x="4260" y="1058"/>
                    </a:lnTo>
                    <a:lnTo>
                      <a:pt x="4436" y="961"/>
                    </a:lnTo>
                    <a:lnTo>
                      <a:pt x="4614" y="866"/>
                    </a:lnTo>
                    <a:lnTo>
                      <a:pt x="4794" y="778"/>
                    </a:lnTo>
                    <a:lnTo>
                      <a:pt x="4976" y="694"/>
                    </a:lnTo>
                    <a:lnTo>
                      <a:pt x="5160" y="614"/>
                    </a:lnTo>
                    <a:lnTo>
                      <a:pt x="5346" y="540"/>
                    </a:lnTo>
                    <a:lnTo>
                      <a:pt x="5534" y="471"/>
                    </a:lnTo>
                    <a:lnTo>
                      <a:pt x="5724" y="406"/>
                    </a:lnTo>
                    <a:lnTo>
                      <a:pt x="5917" y="346"/>
                    </a:lnTo>
                    <a:lnTo>
                      <a:pt x="6111" y="290"/>
                    </a:lnTo>
                    <a:lnTo>
                      <a:pt x="6307" y="240"/>
                    </a:lnTo>
                    <a:lnTo>
                      <a:pt x="6504" y="195"/>
                    </a:lnTo>
                    <a:lnTo>
                      <a:pt x="6705" y="154"/>
                    </a:lnTo>
                    <a:lnTo>
                      <a:pt x="6907" y="117"/>
                    </a:lnTo>
                    <a:lnTo>
                      <a:pt x="7111" y="87"/>
                    </a:lnTo>
                    <a:lnTo>
                      <a:pt x="7317" y="60"/>
                    </a:lnTo>
                    <a:lnTo>
                      <a:pt x="7525" y="38"/>
                    </a:lnTo>
                    <a:lnTo>
                      <a:pt x="7736" y="22"/>
                    </a:lnTo>
                    <a:lnTo>
                      <a:pt x="7948" y="9"/>
                    </a:lnTo>
                    <a:lnTo>
                      <a:pt x="8162" y="3"/>
                    </a:lnTo>
                    <a:lnTo>
                      <a:pt x="8378" y="0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1F1A17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9" name="AutoShape 252"/>
              <p:cNvSpPr>
                <a:spLocks noChangeArrowheads="1"/>
              </p:cNvSpPr>
              <p:nvPr/>
            </p:nvSpPr>
            <p:spPr bwMode="auto">
              <a:xfrm>
                <a:off x="4997" y="1843"/>
                <a:ext cx="104" cy="103"/>
              </a:xfrm>
              <a:custGeom>
                <a:avLst/>
                <a:gdLst>
                  <a:gd name="G0" fmla="+- 5742 0 0"/>
                  <a:gd name="G1" fmla="+- 21600 0 5742"/>
                  <a:gd name="G2" fmla="+- 21600 0 5742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742" y="10800"/>
                    </a:moveTo>
                    <a:cubicBezTo>
                      <a:pt x="5742" y="13593"/>
                      <a:pt x="8007" y="15858"/>
                      <a:pt x="10800" y="15858"/>
                    </a:cubicBezTo>
                    <a:cubicBezTo>
                      <a:pt x="13593" y="15858"/>
                      <a:pt x="15858" y="13593"/>
                      <a:pt x="15858" y="10800"/>
                    </a:cubicBezTo>
                    <a:cubicBezTo>
                      <a:pt x="15858" y="8007"/>
                      <a:pt x="13593" y="5742"/>
                      <a:pt x="10800" y="5742"/>
                    </a:cubicBezTo>
                    <a:cubicBezTo>
                      <a:pt x="8007" y="5742"/>
                      <a:pt x="5742" y="8007"/>
                      <a:pt x="5742" y="10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130" name="Group 267"/>
          <p:cNvGrpSpPr>
            <a:grpSpLocks/>
          </p:cNvGrpSpPr>
          <p:nvPr/>
        </p:nvGrpSpPr>
        <p:grpSpPr bwMode="auto">
          <a:xfrm rot="2883932">
            <a:off x="2367165" y="1952788"/>
            <a:ext cx="89053" cy="388851"/>
            <a:chOff x="1281" y="3862"/>
            <a:chExt cx="210" cy="1179"/>
          </a:xfrm>
        </p:grpSpPr>
        <p:sp>
          <p:nvSpPr>
            <p:cNvPr id="131" name="Freeform 265"/>
            <p:cNvSpPr>
              <a:spLocks/>
            </p:cNvSpPr>
            <p:nvPr/>
          </p:nvSpPr>
          <p:spPr bwMode="auto">
            <a:xfrm>
              <a:off x="1281" y="3862"/>
              <a:ext cx="210" cy="1179"/>
            </a:xfrm>
            <a:custGeom>
              <a:avLst/>
              <a:gdLst>
                <a:gd name="T0" fmla="*/ 166 w 308"/>
                <a:gd name="T1" fmla="*/ 21 h 1718"/>
                <a:gd name="T2" fmla="*/ 143 w 308"/>
                <a:gd name="T3" fmla="*/ 21 h 1718"/>
                <a:gd name="T4" fmla="*/ 12 w 308"/>
                <a:gd name="T5" fmla="*/ 455 h 1718"/>
                <a:gd name="T6" fmla="*/ 0 w 308"/>
                <a:gd name="T7" fmla="*/ 551 h 1718"/>
                <a:gd name="T8" fmla="*/ 0 w 308"/>
                <a:gd name="T9" fmla="*/ 1661 h 1718"/>
                <a:gd name="T10" fmla="*/ 17 w 308"/>
                <a:gd name="T11" fmla="*/ 1718 h 1718"/>
                <a:gd name="T12" fmla="*/ 292 w 308"/>
                <a:gd name="T13" fmla="*/ 1718 h 1718"/>
                <a:gd name="T14" fmla="*/ 308 w 308"/>
                <a:gd name="T15" fmla="*/ 1661 h 1718"/>
                <a:gd name="T16" fmla="*/ 308 w 308"/>
                <a:gd name="T17" fmla="*/ 551 h 1718"/>
                <a:gd name="T18" fmla="*/ 297 w 308"/>
                <a:gd name="T19" fmla="*/ 455 h 1718"/>
                <a:gd name="T20" fmla="*/ 166 w 308"/>
                <a:gd name="T21" fmla="*/ 21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8" h="1718">
                  <a:moveTo>
                    <a:pt x="166" y="21"/>
                  </a:moveTo>
                  <a:cubicBezTo>
                    <a:pt x="160" y="0"/>
                    <a:pt x="149" y="0"/>
                    <a:pt x="143" y="21"/>
                  </a:cubicBezTo>
                  <a:cubicBezTo>
                    <a:pt x="12" y="455"/>
                    <a:pt x="12" y="455"/>
                    <a:pt x="12" y="455"/>
                  </a:cubicBezTo>
                  <a:cubicBezTo>
                    <a:pt x="6" y="476"/>
                    <a:pt x="0" y="519"/>
                    <a:pt x="0" y="551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0" y="1692"/>
                    <a:pt x="8" y="1718"/>
                    <a:pt x="17" y="1718"/>
                  </a:cubicBezTo>
                  <a:cubicBezTo>
                    <a:pt x="292" y="1718"/>
                    <a:pt x="292" y="1718"/>
                    <a:pt x="292" y="1718"/>
                  </a:cubicBezTo>
                  <a:cubicBezTo>
                    <a:pt x="301" y="1718"/>
                    <a:pt x="308" y="1692"/>
                    <a:pt x="308" y="1661"/>
                  </a:cubicBezTo>
                  <a:cubicBezTo>
                    <a:pt x="308" y="551"/>
                    <a:pt x="308" y="551"/>
                    <a:pt x="308" y="551"/>
                  </a:cubicBezTo>
                  <a:cubicBezTo>
                    <a:pt x="308" y="519"/>
                    <a:pt x="303" y="476"/>
                    <a:pt x="297" y="455"/>
                  </a:cubicBezTo>
                  <a:lnTo>
                    <a:pt x="166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016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2" name="AutoShape 266"/>
            <p:cNvSpPr>
              <a:spLocks noChangeArrowheads="1"/>
            </p:cNvSpPr>
            <p:nvPr/>
          </p:nvSpPr>
          <p:spPr bwMode="auto">
            <a:xfrm rot="10800000">
              <a:off x="1292" y="3988"/>
              <a:ext cx="188" cy="218"/>
            </a:xfrm>
            <a:custGeom>
              <a:avLst/>
              <a:gdLst>
                <a:gd name="G0" fmla="+- 8639 0 0"/>
                <a:gd name="G1" fmla="+- 21600 0 8639"/>
                <a:gd name="G2" fmla="*/ 8639 1 2"/>
                <a:gd name="G3" fmla="+- 21600 0 G2"/>
                <a:gd name="G4" fmla="+/ 8639 21600 2"/>
                <a:gd name="G5" fmla="+/ G1 0 2"/>
                <a:gd name="G6" fmla="*/ 21600 21600 8639"/>
                <a:gd name="G7" fmla="*/ G6 1 2"/>
                <a:gd name="G8" fmla="+- 21600 0 G7"/>
                <a:gd name="G9" fmla="*/ 21600 1 2"/>
                <a:gd name="G10" fmla="+- 8639 0 G9"/>
                <a:gd name="G11" fmla="?: G10 G8 0"/>
                <a:gd name="G12" fmla="?: G10 G7 21600"/>
                <a:gd name="T0" fmla="*/ 17280 w 21600"/>
                <a:gd name="T1" fmla="*/ 10800 h 21600"/>
                <a:gd name="T2" fmla="*/ 10800 w 21600"/>
                <a:gd name="T3" fmla="*/ 21600 h 21600"/>
                <a:gd name="T4" fmla="*/ 4320 w 21600"/>
                <a:gd name="T5" fmla="*/ 10800 h 21600"/>
                <a:gd name="T6" fmla="*/ 10800 w 21600"/>
                <a:gd name="T7" fmla="*/ 0 h 21600"/>
                <a:gd name="T8" fmla="*/ 6120 w 21600"/>
                <a:gd name="T9" fmla="*/ 6120 h 21600"/>
                <a:gd name="T10" fmla="*/ 15480 w 21600"/>
                <a:gd name="T11" fmla="*/ 154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8639" y="21600"/>
                  </a:lnTo>
                  <a:lnTo>
                    <a:pt x="1296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33" name="Group 292"/>
          <p:cNvGrpSpPr>
            <a:grpSpLocks/>
          </p:cNvGrpSpPr>
          <p:nvPr/>
        </p:nvGrpSpPr>
        <p:grpSpPr bwMode="auto">
          <a:xfrm rot="21069995">
            <a:off x="1333718" y="2541637"/>
            <a:ext cx="168672" cy="188211"/>
            <a:chOff x="362" y="1666"/>
            <a:chExt cx="1603" cy="1603"/>
          </a:xfrm>
        </p:grpSpPr>
        <p:sp>
          <p:nvSpPr>
            <p:cNvPr id="134" name="AutoShape 293"/>
            <p:cNvSpPr>
              <a:spLocks noChangeArrowheads="1"/>
            </p:cNvSpPr>
            <p:nvPr/>
          </p:nvSpPr>
          <p:spPr bwMode="auto">
            <a:xfrm>
              <a:off x="362" y="1666"/>
              <a:ext cx="1603" cy="1603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2E4C6B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5" name="Oval 294"/>
            <p:cNvSpPr>
              <a:spLocks noChangeArrowheads="1"/>
            </p:cNvSpPr>
            <p:nvPr/>
          </p:nvSpPr>
          <p:spPr bwMode="auto">
            <a:xfrm>
              <a:off x="439" y="2202"/>
              <a:ext cx="236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6" name="Oval 295"/>
            <p:cNvSpPr>
              <a:spLocks noChangeArrowheads="1"/>
            </p:cNvSpPr>
            <p:nvPr/>
          </p:nvSpPr>
          <p:spPr bwMode="auto">
            <a:xfrm>
              <a:off x="1214" y="2205"/>
              <a:ext cx="237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7" name="Oval 296"/>
            <p:cNvSpPr>
              <a:spLocks noChangeArrowheads="1"/>
            </p:cNvSpPr>
            <p:nvPr/>
          </p:nvSpPr>
          <p:spPr bwMode="auto">
            <a:xfrm>
              <a:off x="1225" y="2940"/>
              <a:ext cx="237" cy="236"/>
            </a:xfrm>
            <a:prstGeom prst="ellipse">
              <a:avLst/>
            </a:prstGeom>
            <a:solidFill>
              <a:srgbClr val="336599"/>
            </a:solidFill>
            <a:ln w="9525">
              <a:solidFill>
                <a:srgbClr val="2E4C6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8" name="Oval 297"/>
            <p:cNvSpPr>
              <a:spLocks noChangeArrowheads="1"/>
            </p:cNvSpPr>
            <p:nvPr/>
          </p:nvSpPr>
          <p:spPr bwMode="auto">
            <a:xfrm>
              <a:off x="428" y="2963"/>
              <a:ext cx="236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9" name="Oval 298"/>
            <p:cNvSpPr>
              <a:spLocks noChangeArrowheads="1"/>
            </p:cNvSpPr>
            <p:nvPr/>
          </p:nvSpPr>
          <p:spPr bwMode="auto">
            <a:xfrm>
              <a:off x="836" y="2589"/>
              <a:ext cx="237" cy="237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0" name="Oval 299"/>
            <p:cNvSpPr>
              <a:spLocks noChangeArrowheads="1"/>
            </p:cNvSpPr>
            <p:nvPr/>
          </p:nvSpPr>
          <p:spPr bwMode="auto">
            <a:xfrm>
              <a:off x="1027" y="1793"/>
              <a:ext cx="237" cy="137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41" name="Group 300"/>
            <p:cNvGrpSpPr>
              <a:grpSpLocks/>
            </p:cNvGrpSpPr>
            <p:nvPr/>
          </p:nvGrpSpPr>
          <p:grpSpPr bwMode="auto">
            <a:xfrm>
              <a:off x="1617" y="1861"/>
              <a:ext cx="291" cy="1223"/>
              <a:chOff x="2880" y="3315"/>
              <a:chExt cx="718" cy="698"/>
            </a:xfrm>
          </p:grpSpPr>
          <p:sp>
            <p:nvSpPr>
              <p:cNvPr id="142" name="Oval 301"/>
              <p:cNvSpPr>
                <a:spLocks noChangeArrowheads="1"/>
              </p:cNvSpPr>
              <p:nvPr/>
            </p:nvSpPr>
            <p:spPr bwMode="auto">
              <a:xfrm>
                <a:off x="3432" y="3315"/>
                <a:ext cx="166" cy="166"/>
              </a:xfrm>
              <a:prstGeom prst="ellipse">
                <a:avLst/>
              </a:prstGeom>
              <a:solidFill>
                <a:srgbClr val="3365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43" name="Oval 302"/>
              <p:cNvSpPr>
                <a:spLocks noChangeArrowheads="1"/>
              </p:cNvSpPr>
              <p:nvPr/>
            </p:nvSpPr>
            <p:spPr bwMode="auto">
              <a:xfrm>
                <a:off x="2880" y="3847"/>
                <a:ext cx="166" cy="166"/>
              </a:xfrm>
              <a:prstGeom prst="ellipse">
                <a:avLst/>
              </a:prstGeom>
              <a:solidFill>
                <a:srgbClr val="336599"/>
              </a:solidFill>
              <a:ln w="9525">
                <a:solidFill>
                  <a:srgbClr val="2E4C6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44" name="Oval 303"/>
              <p:cNvSpPr>
                <a:spLocks noChangeArrowheads="1"/>
              </p:cNvSpPr>
              <p:nvPr/>
            </p:nvSpPr>
            <p:spPr bwMode="auto">
              <a:xfrm>
                <a:off x="3167" y="3585"/>
                <a:ext cx="166" cy="166"/>
              </a:xfrm>
              <a:prstGeom prst="ellipse">
                <a:avLst/>
              </a:prstGeom>
              <a:solidFill>
                <a:srgbClr val="336599"/>
              </a:solidFill>
              <a:ln w="9525">
                <a:solidFill>
                  <a:srgbClr val="2E4C6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145" name="Group 280"/>
          <p:cNvGrpSpPr>
            <a:grpSpLocks/>
          </p:cNvGrpSpPr>
          <p:nvPr/>
        </p:nvGrpSpPr>
        <p:grpSpPr bwMode="auto">
          <a:xfrm rot="829450">
            <a:off x="1311644" y="2517637"/>
            <a:ext cx="212255" cy="236843"/>
            <a:chOff x="362" y="1666"/>
            <a:chExt cx="1603" cy="1603"/>
          </a:xfrm>
        </p:grpSpPr>
        <p:sp>
          <p:nvSpPr>
            <p:cNvPr id="146" name="AutoShape 281"/>
            <p:cNvSpPr>
              <a:spLocks noChangeArrowheads="1"/>
            </p:cNvSpPr>
            <p:nvPr/>
          </p:nvSpPr>
          <p:spPr bwMode="auto">
            <a:xfrm>
              <a:off x="362" y="1666"/>
              <a:ext cx="1603" cy="1603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2E4C6B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7" name="Oval 282"/>
            <p:cNvSpPr>
              <a:spLocks noChangeArrowheads="1"/>
            </p:cNvSpPr>
            <p:nvPr/>
          </p:nvSpPr>
          <p:spPr bwMode="auto">
            <a:xfrm>
              <a:off x="439" y="2202"/>
              <a:ext cx="236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8" name="Oval 283"/>
            <p:cNvSpPr>
              <a:spLocks noChangeArrowheads="1"/>
            </p:cNvSpPr>
            <p:nvPr/>
          </p:nvSpPr>
          <p:spPr bwMode="auto">
            <a:xfrm>
              <a:off x="1214" y="2205"/>
              <a:ext cx="237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9" name="Oval 284"/>
            <p:cNvSpPr>
              <a:spLocks noChangeArrowheads="1"/>
            </p:cNvSpPr>
            <p:nvPr/>
          </p:nvSpPr>
          <p:spPr bwMode="auto">
            <a:xfrm>
              <a:off x="1225" y="2940"/>
              <a:ext cx="237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0" name="Oval 285"/>
            <p:cNvSpPr>
              <a:spLocks noChangeArrowheads="1"/>
            </p:cNvSpPr>
            <p:nvPr/>
          </p:nvSpPr>
          <p:spPr bwMode="auto">
            <a:xfrm>
              <a:off x="428" y="2963"/>
              <a:ext cx="236" cy="236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1" name="Oval 286"/>
            <p:cNvSpPr>
              <a:spLocks noChangeArrowheads="1"/>
            </p:cNvSpPr>
            <p:nvPr/>
          </p:nvSpPr>
          <p:spPr bwMode="auto">
            <a:xfrm>
              <a:off x="836" y="2589"/>
              <a:ext cx="237" cy="237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2" name="Oval 287"/>
            <p:cNvSpPr>
              <a:spLocks noChangeArrowheads="1"/>
            </p:cNvSpPr>
            <p:nvPr/>
          </p:nvSpPr>
          <p:spPr bwMode="auto">
            <a:xfrm>
              <a:off x="1027" y="1793"/>
              <a:ext cx="237" cy="137"/>
            </a:xfrm>
            <a:prstGeom prst="ellipse">
              <a:avLst/>
            </a:prstGeom>
            <a:solidFill>
              <a:srgbClr val="3365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53" name="Group 288"/>
            <p:cNvGrpSpPr>
              <a:grpSpLocks/>
            </p:cNvGrpSpPr>
            <p:nvPr/>
          </p:nvGrpSpPr>
          <p:grpSpPr bwMode="auto">
            <a:xfrm>
              <a:off x="1617" y="1861"/>
              <a:ext cx="291" cy="1223"/>
              <a:chOff x="2880" y="3315"/>
              <a:chExt cx="718" cy="698"/>
            </a:xfrm>
          </p:grpSpPr>
          <p:sp>
            <p:nvSpPr>
              <p:cNvPr id="154" name="Oval 289"/>
              <p:cNvSpPr>
                <a:spLocks noChangeArrowheads="1"/>
              </p:cNvSpPr>
              <p:nvPr/>
            </p:nvSpPr>
            <p:spPr bwMode="auto">
              <a:xfrm>
                <a:off x="3432" y="3315"/>
                <a:ext cx="166" cy="166"/>
              </a:xfrm>
              <a:prstGeom prst="ellipse">
                <a:avLst/>
              </a:prstGeom>
              <a:solidFill>
                <a:srgbClr val="3365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55" name="Oval 290"/>
              <p:cNvSpPr>
                <a:spLocks noChangeArrowheads="1"/>
              </p:cNvSpPr>
              <p:nvPr/>
            </p:nvSpPr>
            <p:spPr bwMode="auto">
              <a:xfrm>
                <a:off x="2880" y="3847"/>
                <a:ext cx="166" cy="166"/>
              </a:xfrm>
              <a:prstGeom prst="ellipse">
                <a:avLst/>
              </a:prstGeom>
              <a:solidFill>
                <a:srgbClr val="3365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56" name="Oval 291"/>
              <p:cNvSpPr>
                <a:spLocks noChangeArrowheads="1"/>
              </p:cNvSpPr>
              <p:nvPr/>
            </p:nvSpPr>
            <p:spPr bwMode="auto">
              <a:xfrm>
                <a:off x="3167" y="3585"/>
                <a:ext cx="166" cy="166"/>
              </a:xfrm>
              <a:prstGeom prst="ellipse">
                <a:avLst/>
              </a:prstGeom>
              <a:solidFill>
                <a:srgbClr val="3365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</p:grpSp>
      <p:grpSp>
        <p:nvGrpSpPr>
          <p:cNvPr id="157" name="Group 315"/>
          <p:cNvGrpSpPr>
            <a:grpSpLocks/>
          </p:cNvGrpSpPr>
          <p:nvPr/>
        </p:nvGrpSpPr>
        <p:grpSpPr bwMode="auto">
          <a:xfrm>
            <a:off x="3735881" y="2970481"/>
            <a:ext cx="392248" cy="258949"/>
            <a:chOff x="736" y="1570"/>
            <a:chExt cx="3824" cy="2263"/>
          </a:xfrm>
        </p:grpSpPr>
        <p:sp>
          <p:nvSpPr>
            <p:cNvPr id="158" name="AutoShape 316"/>
            <p:cNvSpPr>
              <a:spLocks noChangeArrowheads="1"/>
            </p:cNvSpPr>
            <p:nvPr/>
          </p:nvSpPr>
          <p:spPr bwMode="auto">
            <a:xfrm>
              <a:off x="736" y="2200"/>
              <a:ext cx="1603" cy="1603"/>
            </a:xfrm>
            <a:custGeom>
              <a:avLst/>
              <a:gdLst>
                <a:gd name="G0" fmla="+- 2223 0 0"/>
                <a:gd name="G1" fmla="+- 21600 0 2223"/>
                <a:gd name="G2" fmla="+- 21600 0 222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223" y="10800"/>
                  </a:moveTo>
                  <a:cubicBezTo>
                    <a:pt x="2223" y="15537"/>
                    <a:pt x="6063" y="19377"/>
                    <a:pt x="10800" y="19377"/>
                  </a:cubicBezTo>
                  <a:cubicBezTo>
                    <a:pt x="15537" y="19377"/>
                    <a:pt x="19377" y="15537"/>
                    <a:pt x="19377" y="10800"/>
                  </a:cubicBezTo>
                  <a:cubicBezTo>
                    <a:pt x="19377" y="6063"/>
                    <a:pt x="15537" y="2223"/>
                    <a:pt x="10800" y="2223"/>
                  </a:cubicBezTo>
                  <a:cubicBezTo>
                    <a:pt x="6063" y="2223"/>
                    <a:pt x="2223" y="6063"/>
                    <a:pt x="2223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9" name="AutoShape 317"/>
            <p:cNvSpPr>
              <a:spLocks noChangeArrowheads="1"/>
            </p:cNvSpPr>
            <p:nvPr/>
          </p:nvSpPr>
          <p:spPr bwMode="auto">
            <a:xfrm>
              <a:off x="2957" y="2230"/>
              <a:ext cx="1603" cy="1603"/>
            </a:xfrm>
            <a:custGeom>
              <a:avLst/>
              <a:gdLst>
                <a:gd name="G0" fmla="+- 2223 0 0"/>
                <a:gd name="G1" fmla="+- 21600 0 2223"/>
                <a:gd name="G2" fmla="+- 21600 0 2223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223" y="10800"/>
                  </a:moveTo>
                  <a:cubicBezTo>
                    <a:pt x="2223" y="15537"/>
                    <a:pt x="6063" y="19377"/>
                    <a:pt x="10800" y="19377"/>
                  </a:cubicBezTo>
                  <a:cubicBezTo>
                    <a:pt x="15537" y="19377"/>
                    <a:pt x="19377" y="15537"/>
                    <a:pt x="19377" y="10800"/>
                  </a:cubicBezTo>
                  <a:cubicBezTo>
                    <a:pt x="19377" y="6063"/>
                    <a:pt x="15537" y="2223"/>
                    <a:pt x="10800" y="2223"/>
                  </a:cubicBezTo>
                  <a:cubicBezTo>
                    <a:pt x="6063" y="2223"/>
                    <a:pt x="2223" y="6063"/>
                    <a:pt x="2223" y="10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0" name="Rectangle 318"/>
            <p:cNvSpPr>
              <a:spLocks noChangeArrowheads="1"/>
            </p:cNvSpPr>
            <p:nvPr/>
          </p:nvSpPr>
          <p:spPr bwMode="auto">
            <a:xfrm>
              <a:off x="1556" y="2935"/>
              <a:ext cx="950" cy="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1" name="Rectangle 319"/>
            <p:cNvSpPr>
              <a:spLocks noChangeArrowheads="1"/>
            </p:cNvSpPr>
            <p:nvPr/>
          </p:nvSpPr>
          <p:spPr bwMode="auto">
            <a:xfrm rot="-24479465">
              <a:off x="2278" y="2501"/>
              <a:ext cx="1203" cy="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2" name="Oval 320"/>
            <p:cNvSpPr>
              <a:spLocks noChangeArrowheads="1"/>
            </p:cNvSpPr>
            <p:nvPr/>
          </p:nvSpPr>
          <p:spPr bwMode="auto">
            <a:xfrm>
              <a:off x="1451" y="2901"/>
              <a:ext cx="177" cy="1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3" name="Oval 321"/>
            <p:cNvSpPr>
              <a:spLocks noChangeArrowheads="1"/>
            </p:cNvSpPr>
            <p:nvPr/>
          </p:nvSpPr>
          <p:spPr bwMode="auto">
            <a:xfrm>
              <a:off x="3673" y="2931"/>
              <a:ext cx="177" cy="1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4" name="Rectangle 322"/>
            <p:cNvSpPr>
              <a:spLocks noChangeArrowheads="1"/>
            </p:cNvSpPr>
            <p:nvPr/>
          </p:nvSpPr>
          <p:spPr bwMode="auto">
            <a:xfrm rot="14472649">
              <a:off x="2635" y="2264"/>
              <a:ext cx="1471" cy="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5" name="Rectangle 323"/>
            <p:cNvSpPr>
              <a:spLocks noChangeArrowheads="1"/>
            </p:cNvSpPr>
            <p:nvPr/>
          </p:nvSpPr>
          <p:spPr bwMode="auto">
            <a:xfrm>
              <a:off x="2117" y="2037"/>
              <a:ext cx="1110" cy="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6" name="Rectangle 324"/>
            <p:cNvSpPr>
              <a:spLocks noChangeArrowheads="1"/>
            </p:cNvSpPr>
            <p:nvPr/>
          </p:nvSpPr>
          <p:spPr bwMode="auto">
            <a:xfrm rot="14798152">
              <a:off x="1589" y="2352"/>
              <a:ext cx="1312" cy="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67" name="Group 325"/>
            <p:cNvGrpSpPr>
              <a:grpSpLocks/>
            </p:cNvGrpSpPr>
            <p:nvPr/>
          </p:nvGrpSpPr>
          <p:grpSpPr bwMode="auto">
            <a:xfrm rot="308454">
              <a:off x="3027" y="1614"/>
              <a:ext cx="443" cy="177"/>
              <a:chOff x="3034" y="1607"/>
              <a:chExt cx="443" cy="177"/>
            </a:xfrm>
          </p:grpSpPr>
          <p:sp>
            <p:nvSpPr>
              <p:cNvPr id="170" name="Rectangle 326"/>
              <p:cNvSpPr>
                <a:spLocks noChangeArrowheads="1"/>
              </p:cNvSpPr>
              <p:nvPr/>
            </p:nvSpPr>
            <p:spPr bwMode="auto">
              <a:xfrm>
                <a:off x="3034" y="1658"/>
                <a:ext cx="368" cy="9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71" name="Oval 327"/>
              <p:cNvSpPr>
                <a:spLocks noChangeArrowheads="1"/>
              </p:cNvSpPr>
              <p:nvPr/>
            </p:nvSpPr>
            <p:spPr bwMode="auto">
              <a:xfrm>
                <a:off x="3300" y="1607"/>
                <a:ext cx="177" cy="17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68" name="AutoShape 328"/>
            <p:cNvSpPr>
              <a:spLocks noChangeArrowheads="1"/>
            </p:cNvSpPr>
            <p:nvPr/>
          </p:nvSpPr>
          <p:spPr bwMode="auto">
            <a:xfrm>
              <a:off x="1617" y="1667"/>
              <a:ext cx="835" cy="429"/>
            </a:xfrm>
            <a:custGeom>
              <a:avLst/>
              <a:gdLst>
                <a:gd name="G0" fmla="+- 1113 0 0"/>
                <a:gd name="G1" fmla="+- -9148068 0 0"/>
                <a:gd name="G2" fmla="+- 0 0 -9148068"/>
                <a:gd name="T0" fmla="*/ 0 256 1"/>
                <a:gd name="T1" fmla="*/ 180 256 1"/>
                <a:gd name="G3" fmla="+- -9148068 T0 T1"/>
                <a:gd name="T2" fmla="*/ 0 256 1"/>
                <a:gd name="T3" fmla="*/ 90 256 1"/>
                <a:gd name="G4" fmla="+- -9148068 T2 T3"/>
                <a:gd name="G5" fmla="*/ G4 2 1"/>
                <a:gd name="T4" fmla="*/ 90 256 1"/>
                <a:gd name="T5" fmla="*/ 0 256 1"/>
                <a:gd name="G6" fmla="+- -9148068 T4 T5"/>
                <a:gd name="G7" fmla="*/ G6 2 1"/>
                <a:gd name="G8" fmla="abs -9148068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1113"/>
                <a:gd name="G18" fmla="*/ 1113 1 2"/>
                <a:gd name="G19" fmla="+- G18 5400 0"/>
                <a:gd name="G20" fmla="cos G19 -9148068"/>
                <a:gd name="G21" fmla="sin G19 -9148068"/>
                <a:gd name="G22" fmla="+- G20 10800 0"/>
                <a:gd name="G23" fmla="+- G21 10800 0"/>
                <a:gd name="G24" fmla="+- 10800 0 G20"/>
                <a:gd name="G25" fmla="+- 1113 10800 0"/>
                <a:gd name="G26" fmla="?: G9 G17 G25"/>
                <a:gd name="G27" fmla="?: G9 0 21600"/>
                <a:gd name="G28" fmla="cos 10800 -9148068"/>
                <a:gd name="G29" fmla="sin 10800 -9148068"/>
                <a:gd name="G30" fmla="sin 1113 -9148068"/>
                <a:gd name="G31" fmla="+- G28 10800 0"/>
                <a:gd name="G32" fmla="+- G29 10800 0"/>
                <a:gd name="G33" fmla="+- G30 10800 0"/>
                <a:gd name="G34" fmla="?: G4 0 G31"/>
                <a:gd name="G35" fmla="?: -9148068 G34 0"/>
                <a:gd name="G36" fmla="?: G6 G35 G31"/>
                <a:gd name="G37" fmla="+- 21600 0 G36"/>
                <a:gd name="G38" fmla="?: G4 0 G33"/>
                <a:gd name="G39" fmla="?: -9148068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6264 w 21600"/>
                <a:gd name="T15" fmla="*/ 6938 h 21600"/>
                <a:gd name="T16" fmla="*/ 10800 w 21600"/>
                <a:gd name="T17" fmla="*/ 9687 h 21600"/>
                <a:gd name="T18" fmla="*/ 15336 w 21600"/>
                <a:gd name="T19" fmla="*/ 6938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9952" y="10078"/>
                  </a:moveTo>
                  <a:cubicBezTo>
                    <a:pt x="10164" y="9830"/>
                    <a:pt x="10473" y="9686"/>
                    <a:pt x="10800" y="9687"/>
                  </a:cubicBezTo>
                  <a:cubicBezTo>
                    <a:pt x="11126" y="9687"/>
                    <a:pt x="11435" y="9830"/>
                    <a:pt x="11647" y="10078"/>
                  </a:cubicBezTo>
                  <a:lnTo>
                    <a:pt x="19023" y="3798"/>
                  </a:lnTo>
                  <a:cubicBezTo>
                    <a:pt x="16971" y="1388"/>
                    <a:pt x="13965" y="-1"/>
                    <a:pt x="10799" y="0"/>
                  </a:cubicBezTo>
                  <a:cubicBezTo>
                    <a:pt x="7634" y="0"/>
                    <a:pt x="4628" y="1388"/>
                    <a:pt x="2576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9" name="Rectangle 329"/>
            <p:cNvSpPr>
              <a:spLocks noChangeArrowheads="1"/>
            </p:cNvSpPr>
            <p:nvPr/>
          </p:nvSpPr>
          <p:spPr bwMode="auto">
            <a:xfrm rot="-3643988">
              <a:off x="1272" y="2452"/>
              <a:ext cx="1113" cy="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72" name="Freeform 397"/>
          <p:cNvSpPr>
            <a:spLocks/>
          </p:cNvSpPr>
          <p:nvPr/>
        </p:nvSpPr>
        <p:spPr bwMode="auto">
          <a:xfrm>
            <a:off x="2237076" y="2970481"/>
            <a:ext cx="333382" cy="264633"/>
          </a:xfrm>
          <a:custGeom>
            <a:avLst/>
            <a:gdLst>
              <a:gd name="T0" fmla="*/ 14885 w 16292"/>
              <a:gd name="T1" fmla="*/ 8709 h 11588"/>
              <a:gd name="T2" fmla="*/ 15780 w 16292"/>
              <a:gd name="T3" fmla="*/ 9634 h 11588"/>
              <a:gd name="T4" fmla="*/ 16155 w 16292"/>
              <a:gd name="T5" fmla="*/ 10164 h 11588"/>
              <a:gd name="T6" fmla="*/ 16292 w 16292"/>
              <a:gd name="T7" fmla="*/ 10615 h 11588"/>
              <a:gd name="T8" fmla="*/ 16190 w 16292"/>
              <a:gd name="T9" fmla="*/ 10984 h 11588"/>
              <a:gd name="T10" fmla="*/ 15902 w 16292"/>
              <a:gd name="T11" fmla="*/ 11184 h 11588"/>
              <a:gd name="T12" fmla="*/ 15484 w 16292"/>
              <a:gd name="T13" fmla="*/ 11165 h 11588"/>
              <a:gd name="T14" fmla="*/ 14934 w 16292"/>
              <a:gd name="T15" fmla="*/ 10927 h 11588"/>
              <a:gd name="T16" fmla="*/ 13793 w 16292"/>
              <a:gd name="T17" fmla="*/ 10226 h 11588"/>
              <a:gd name="T18" fmla="*/ 9606 w 16292"/>
              <a:gd name="T19" fmla="*/ 7870 h 11588"/>
              <a:gd name="T20" fmla="*/ 8284 w 16292"/>
              <a:gd name="T21" fmla="*/ 8510 h 11588"/>
              <a:gd name="T22" fmla="*/ 6191 w 16292"/>
              <a:gd name="T23" fmla="*/ 9843 h 11588"/>
              <a:gd name="T24" fmla="*/ 6503 w 16292"/>
              <a:gd name="T25" fmla="*/ 9975 h 11588"/>
              <a:gd name="T26" fmla="*/ 6698 w 16292"/>
              <a:gd name="T27" fmla="*/ 10199 h 11588"/>
              <a:gd name="T28" fmla="*/ 6774 w 16292"/>
              <a:gd name="T29" fmla="*/ 10515 h 11588"/>
              <a:gd name="T30" fmla="*/ 6747 w 16292"/>
              <a:gd name="T31" fmla="*/ 10839 h 11588"/>
              <a:gd name="T32" fmla="*/ 6624 w 16292"/>
              <a:gd name="T33" fmla="*/ 11091 h 11588"/>
              <a:gd name="T34" fmla="*/ 6406 w 16292"/>
              <a:gd name="T35" fmla="*/ 11269 h 11588"/>
              <a:gd name="T36" fmla="*/ 6143 w 16292"/>
              <a:gd name="T37" fmla="*/ 11375 h 11588"/>
              <a:gd name="T38" fmla="*/ 5875 w 16292"/>
              <a:gd name="T39" fmla="*/ 11379 h 11588"/>
              <a:gd name="T40" fmla="*/ 5599 w 16292"/>
              <a:gd name="T41" fmla="*/ 11276 h 11588"/>
              <a:gd name="T42" fmla="*/ 5340 w 16292"/>
              <a:gd name="T43" fmla="*/ 11074 h 11588"/>
              <a:gd name="T44" fmla="*/ 5204 w 16292"/>
              <a:gd name="T45" fmla="*/ 10813 h 11588"/>
              <a:gd name="T46" fmla="*/ 5204 w 16292"/>
              <a:gd name="T47" fmla="*/ 10493 h 11588"/>
              <a:gd name="T48" fmla="*/ 647 w 16292"/>
              <a:gd name="T49" fmla="*/ 11574 h 11588"/>
              <a:gd name="T50" fmla="*/ 458 w 16292"/>
              <a:gd name="T51" fmla="*/ 11569 h 11588"/>
              <a:gd name="T52" fmla="*/ 278 w 16292"/>
              <a:gd name="T53" fmla="*/ 11438 h 11588"/>
              <a:gd name="T54" fmla="*/ 107 w 16292"/>
              <a:gd name="T55" fmla="*/ 11177 h 11588"/>
              <a:gd name="T56" fmla="*/ 4 w 16292"/>
              <a:gd name="T57" fmla="*/ 10884 h 11588"/>
              <a:gd name="T58" fmla="*/ 35 w 16292"/>
              <a:gd name="T59" fmla="*/ 10657 h 11588"/>
              <a:gd name="T60" fmla="*/ 198 w 16292"/>
              <a:gd name="T61" fmla="*/ 10498 h 11588"/>
              <a:gd name="T62" fmla="*/ 5984 w 16292"/>
              <a:gd name="T63" fmla="*/ 3175 h 11588"/>
              <a:gd name="T64" fmla="*/ 5353 w 16292"/>
              <a:gd name="T65" fmla="*/ 2355 h 11588"/>
              <a:gd name="T66" fmla="*/ 4736 w 16292"/>
              <a:gd name="T67" fmla="*/ 1570 h 11588"/>
              <a:gd name="T68" fmla="*/ 4542 w 16292"/>
              <a:gd name="T69" fmla="*/ 1238 h 11588"/>
              <a:gd name="T70" fmla="*/ 4535 w 16292"/>
              <a:gd name="T71" fmla="*/ 1062 h 11588"/>
              <a:gd name="T72" fmla="*/ 14815 w 16292"/>
              <a:gd name="T73" fmla="*/ 168 h 11588"/>
              <a:gd name="T74" fmla="*/ 15020 w 16292"/>
              <a:gd name="T75" fmla="*/ 23 h 11588"/>
              <a:gd name="T76" fmla="*/ 15256 w 16292"/>
              <a:gd name="T77" fmla="*/ 12 h 11588"/>
              <a:gd name="T78" fmla="*/ 15524 w 16292"/>
              <a:gd name="T79" fmla="*/ 133 h 11588"/>
              <a:gd name="T80" fmla="*/ 15762 w 16292"/>
              <a:gd name="T81" fmla="*/ 324 h 11588"/>
              <a:gd name="T82" fmla="*/ 15888 w 16292"/>
              <a:gd name="T83" fmla="*/ 499 h 11588"/>
              <a:gd name="T84" fmla="*/ 15900 w 16292"/>
              <a:gd name="T85" fmla="*/ 657 h 11588"/>
              <a:gd name="T86" fmla="*/ 14476 w 16292"/>
              <a:gd name="T87" fmla="*/ 3527 h 11588"/>
              <a:gd name="T88" fmla="*/ 14757 w 16292"/>
              <a:gd name="T89" fmla="*/ 3510 h 11588"/>
              <a:gd name="T90" fmla="*/ 15008 w 16292"/>
              <a:gd name="T91" fmla="*/ 3612 h 11588"/>
              <a:gd name="T92" fmla="*/ 15225 w 16292"/>
              <a:gd name="T93" fmla="*/ 3827 h 11588"/>
              <a:gd name="T94" fmla="*/ 15337 w 16292"/>
              <a:gd name="T95" fmla="*/ 4083 h 11588"/>
              <a:gd name="T96" fmla="*/ 15325 w 16292"/>
              <a:gd name="T97" fmla="*/ 4351 h 11588"/>
              <a:gd name="T98" fmla="*/ 15187 w 16292"/>
              <a:gd name="T99" fmla="*/ 4632 h 11588"/>
              <a:gd name="T100" fmla="*/ 14965 w 16292"/>
              <a:gd name="T101" fmla="*/ 4841 h 11588"/>
              <a:gd name="T102" fmla="*/ 14700 w 16292"/>
              <a:gd name="T103" fmla="*/ 4920 h 11588"/>
              <a:gd name="T104" fmla="*/ 14388 w 16292"/>
              <a:gd name="T105" fmla="*/ 4865 h 11588"/>
              <a:gd name="T106" fmla="*/ 14104 w 16292"/>
              <a:gd name="T107" fmla="*/ 4700 h 11588"/>
              <a:gd name="T108" fmla="*/ 13950 w 16292"/>
              <a:gd name="T109" fmla="*/ 4458 h 11588"/>
              <a:gd name="T110" fmla="*/ 13930 w 16292"/>
              <a:gd name="T111" fmla="*/ 4139 h 11588"/>
              <a:gd name="T112" fmla="*/ 12988 w 16292"/>
              <a:gd name="T113" fmla="*/ 4858 h 11588"/>
              <a:gd name="T114" fmla="*/ 11846 w 16292"/>
              <a:gd name="T115" fmla="*/ 6334 h 1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292" h="11588">
                <a:moveTo>
                  <a:pt x="11846" y="6334"/>
                </a:moveTo>
                <a:lnTo>
                  <a:pt x="14258" y="8167"/>
                </a:lnTo>
                <a:lnTo>
                  <a:pt x="14328" y="8221"/>
                </a:lnTo>
                <a:lnTo>
                  <a:pt x="14400" y="8278"/>
                </a:lnTo>
                <a:lnTo>
                  <a:pt x="14474" y="8340"/>
                </a:lnTo>
                <a:lnTo>
                  <a:pt x="14552" y="8406"/>
                </a:lnTo>
                <a:lnTo>
                  <a:pt x="14631" y="8475"/>
                </a:lnTo>
                <a:lnTo>
                  <a:pt x="14714" y="8549"/>
                </a:lnTo>
                <a:lnTo>
                  <a:pt x="14798" y="8628"/>
                </a:lnTo>
                <a:lnTo>
                  <a:pt x="14885" y="8709"/>
                </a:lnTo>
                <a:lnTo>
                  <a:pt x="14976" y="8796"/>
                </a:lnTo>
                <a:lnTo>
                  <a:pt x="15068" y="8887"/>
                </a:lnTo>
                <a:lnTo>
                  <a:pt x="15163" y="8982"/>
                </a:lnTo>
                <a:lnTo>
                  <a:pt x="15261" y="9080"/>
                </a:lnTo>
                <a:lnTo>
                  <a:pt x="15360" y="9184"/>
                </a:lnTo>
                <a:lnTo>
                  <a:pt x="15463" y="9291"/>
                </a:lnTo>
                <a:lnTo>
                  <a:pt x="15569" y="9403"/>
                </a:lnTo>
                <a:lnTo>
                  <a:pt x="15677" y="9518"/>
                </a:lnTo>
                <a:lnTo>
                  <a:pt x="15730" y="9576"/>
                </a:lnTo>
                <a:lnTo>
                  <a:pt x="15780" y="9634"/>
                </a:lnTo>
                <a:lnTo>
                  <a:pt x="15828" y="9691"/>
                </a:lnTo>
                <a:lnTo>
                  <a:pt x="15874" y="9747"/>
                </a:lnTo>
                <a:lnTo>
                  <a:pt x="15917" y="9802"/>
                </a:lnTo>
                <a:lnTo>
                  <a:pt x="15958" y="9856"/>
                </a:lnTo>
                <a:lnTo>
                  <a:pt x="15997" y="9909"/>
                </a:lnTo>
                <a:lnTo>
                  <a:pt x="16034" y="9962"/>
                </a:lnTo>
                <a:lnTo>
                  <a:pt x="16067" y="10013"/>
                </a:lnTo>
                <a:lnTo>
                  <a:pt x="16099" y="10064"/>
                </a:lnTo>
                <a:lnTo>
                  <a:pt x="16129" y="10115"/>
                </a:lnTo>
                <a:lnTo>
                  <a:pt x="16155" y="10164"/>
                </a:lnTo>
                <a:lnTo>
                  <a:pt x="16180" y="10213"/>
                </a:lnTo>
                <a:lnTo>
                  <a:pt x="16201" y="10260"/>
                </a:lnTo>
                <a:lnTo>
                  <a:pt x="16221" y="10308"/>
                </a:lnTo>
                <a:lnTo>
                  <a:pt x="16239" y="10354"/>
                </a:lnTo>
                <a:lnTo>
                  <a:pt x="16253" y="10399"/>
                </a:lnTo>
                <a:lnTo>
                  <a:pt x="16265" y="10444"/>
                </a:lnTo>
                <a:lnTo>
                  <a:pt x="16275" y="10488"/>
                </a:lnTo>
                <a:lnTo>
                  <a:pt x="16284" y="10531"/>
                </a:lnTo>
                <a:lnTo>
                  <a:pt x="16289" y="10573"/>
                </a:lnTo>
                <a:lnTo>
                  <a:pt x="16292" y="10615"/>
                </a:lnTo>
                <a:lnTo>
                  <a:pt x="16292" y="10655"/>
                </a:lnTo>
                <a:lnTo>
                  <a:pt x="16290" y="10695"/>
                </a:lnTo>
                <a:lnTo>
                  <a:pt x="16286" y="10734"/>
                </a:lnTo>
                <a:lnTo>
                  <a:pt x="16279" y="10772"/>
                </a:lnTo>
                <a:lnTo>
                  <a:pt x="16270" y="10810"/>
                </a:lnTo>
                <a:lnTo>
                  <a:pt x="16259" y="10846"/>
                </a:lnTo>
                <a:lnTo>
                  <a:pt x="16245" y="10882"/>
                </a:lnTo>
                <a:lnTo>
                  <a:pt x="16228" y="10917"/>
                </a:lnTo>
                <a:lnTo>
                  <a:pt x="16210" y="10951"/>
                </a:lnTo>
                <a:lnTo>
                  <a:pt x="16190" y="10984"/>
                </a:lnTo>
                <a:lnTo>
                  <a:pt x="16166" y="11014"/>
                </a:lnTo>
                <a:lnTo>
                  <a:pt x="16143" y="11041"/>
                </a:lnTo>
                <a:lnTo>
                  <a:pt x="16117" y="11067"/>
                </a:lnTo>
                <a:lnTo>
                  <a:pt x="16090" y="11090"/>
                </a:lnTo>
                <a:lnTo>
                  <a:pt x="16062" y="11112"/>
                </a:lnTo>
                <a:lnTo>
                  <a:pt x="16033" y="11130"/>
                </a:lnTo>
                <a:lnTo>
                  <a:pt x="16002" y="11148"/>
                </a:lnTo>
                <a:lnTo>
                  <a:pt x="15970" y="11162"/>
                </a:lnTo>
                <a:lnTo>
                  <a:pt x="15937" y="11174"/>
                </a:lnTo>
                <a:lnTo>
                  <a:pt x="15902" y="11184"/>
                </a:lnTo>
                <a:lnTo>
                  <a:pt x="15866" y="11193"/>
                </a:lnTo>
                <a:lnTo>
                  <a:pt x="15829" y="11198"/>
                </a:lnTo>
                <a:lnTo>
                  <a:pt x="15790" y="11202"/>
                </a:lnTo>
                <a:lnTo>
                  <a:pt x="15750" y="11203"/>
                </a:lnTo>
                <a:lnTo>
                  <a:pt x="15709" y="11202"/>
                </a:lnTo>
                <a:lnTo>
                  <a:pt x="15666" y="11199"/>
                </a:lnTo>
                <a:lnTo>
                  <a:pt x="15623" y="11194"/>
                </a:lnTo>
                <a:lnTo>
                  <a:pt x="15578" y="11186"/>
                </a:lnTo>
                <a:lnTo>
                  <a:pt x="15532" y="11177"/>
                </a:lnTo>
                <a:lnTo>
                  <a:pt x="15484" y="11165"/>
                </a:lnTo>
                <a:lnTo>
                  <a:pt x="15435" y="11152"/>
                </a:lnTo>
                <a:lnTo>
                  <a:pt x="15384" y="11135"/>
                </a:lnTo>
                <a:lnTo>
                  <a:pt x="15333" y="11117"/>
                </a:lnTo>
                <a:lnTo>
                  <a:pt x="15280" y="11097"/>
                </a:lnTo>
                <a:lnTo>
                  <a:pt x="15226" y="11074"/>
                </a:lnTo>
                <a:lnTo>
                  <a:pt x="15170" y="11049"/>
                </a:lnTo>
                <a:lnTo>
                  <a:pt x="15113" y="11022"/>
                </a:lnTo>
                <a:lnTo>
                  <a:pt x="15054" y="10992"/>
                </a:lnTo>
                <a:lnTo>
                  <a:pt x="14995" y="10961"/>
                </a:lnTo>
                <a:lnTo>
                  <a:pt x="14934" y="10927"/>
                </a:lnTo>
                <a:lnTo>
                  <a:pt x="14872" y="10891"/>
                </a:lnTo>
                <a:lnTo>
                  <a:pt x="14809" y="10854"/>
                </a:lnTo>
                <a:lnTo>
                  <a:pt x="14681" y="10775"/>
                </a:lnTo>
                <a:lnTo>
                  <a:pt x="14554" y="10697"/>
                </a:lnTo>
                <a:lnTo>
                  <a:pt x="14426" y="10619"/>
                </a:lnTo>
                <a:lnTo>
                  <a:pt x="14300" y="10540"/>
                </a:lnTo>
                <a:lnTo>
                  <a:pt x="14172" y="10461"/>
                </a:lnTo>
                <a:lnTo>
                  <a:pt x="14046" y="10383"/>
                </a:lnTo>
                <a:lnTo>
                  <a:pt x="13919" y="10304"/>
                </a:lnTo>
                <a:lnTo>
                  <a:pt x="13793" y="10226"/>
                </a:lnTo>
                <a:lnTo>
                  <a:pt x="13666" y="10146"/>
                </a:lnTo>
                <a:lnTo>
                  <a:pt x="13541" y="10067"/>
                </a:lnTo>
                <a:lnTo>
                  <a:pt x="13415" y="9988"/>
                </a:lnTo>
                <a:lnTo>
                  <a:pt x="13290" y="9908"/>
                </a:lnTo>
                <a:lnTo>
                  <a:pt x="13164" y="9829"/>
                </a:lnTo>
                <a:lnTo>
                  <a:pt x="13040" y="9750"/>
                </a:lnTo>
                <a:lnTo>
                  <a:pt x="12915" y="9670"/>
                </a:lnTo>
                <a:lnTo>
                  <a:pt x="12791" y="9589"/>
                </a:lnTo>
                <a:lnTo>
                  <a:pt x="9977" y="7694"/>
                </a:lnTo>
                <a:lnTo>
                  <a:pt x="9606" y="7870"/>
                </a:lnTo>
                <a:lnTo>
                  <a:pt x="9314" y="8009"/>
                </a:lnTo>
                <a:lnTo>
                  <a:pt x="9088" y="8119"/>
                </a:lnTo>
                <a:lnTo>
                  <a:pt x="8915" y="8205"/>
                </a:lnTo>
                <a:lnTo>
                  <a:pt x="8780" y="8273"/>
                </a:lnTo>
                <a:lnTo>
                  <a:pt x="8671" y="8328"/>
                </a:lnTo>
                <a:lnTo>
                  <a:pt x="8572" y="8377"/>
                </a:lnTo>
                <a:lnTo>
                  <a:pt x="8471" y="8425"/>
                </a:lnTo>
                <a:lnTo>
                  <a:pt x="8415" y="8452"/>
                </a:lnTo>
                <a:lnTo>
                  <a:pt x="8353" y="8479"/>
                </a:lnTo>
                <a:lnTo>
                  <a:pt x="8284" y="8510"/>
                </a:lnTo>
                <a:lnTo>
                  <a:pt x="8205" y="8544"/>
                </a:lnTo>
                <a:lnTo>
                  <a:pt x="8013" y="8626"/>
                </a:lnTo>
                <a:lnTo>
                  <a:pt x="7765" y="8730"/>
                </a:lnTo>
                <a:lnTo>
                  <a:pt x="7443" y="8862"/>
                </a:lnTo>
                <a:lnTo>
                  <a:pt x="7037" y="9030"/>
                </a:lnTo>
                <a:lnTo>
                  <a:pt x="6533" y="9237"/>
                </a:lnTo>
                <a:lnTo>
                  <a:pt x="5916" y="9490"/>
                </a:lnTo>
                <a:lnTo>
                  <a:pt x="6115" y="9826"/>
                </a:lnTo>
                <a:lnTo>
                  <a:pt x="6154" y="9833"/>
                </a:lnTo>
                <a:lnTo>
                  <a:pt x="6191" y="9843"/>
                </a:lnTo>
                <a:lnTo>
                  <a:pt x="6227" y="9852"/>
                </a:lnTo>
                <a:lnTo>
                  <a:pt x="6263" y="9861"/>
                </a:lnTo>
                <a:lnTo>
                  <a:pt x="6297" y="9872"/>
                </a:lnTo>
                <a:lnTo>
                  <a:pt x="6329" y="9885"/>
                </a:lnTo>
                <a:lnTo>
                  <a:pt x="6362" y="9898"/>
                </a:lnTo>
                <a:lnTo>
                  <a:pt x="6393" y="9911"/>
                </a:lnTo>
                <a:lnTo>
                  <a:pt x="6421" y="9925"/>
                </a:lnTo>
                <a:lnTo>
                  <a:pt x="6450" y="9942"/>
                </a:lnTo>
                <a:lnTo>
                  <a:pt x="6477" y="9958"/>
                </a:lnTo>
                <a:lnTo>
                  <a:pt x="6503" y="9975"/>
                </a:lnTo>
                <a:lnTo>
                  <a:pt x="6527" y="9994"/>
                </a:lnTo>
                <a:lnTo>
                  <a:pt x="6551" y="10012"/>
                </a:lnTo>
                <a:lnTo>
                  <a:pt x="6573" y="10033"/>
                </a:lnTo>
                <a:lnTo>
                  <a:pt x="6595" y="10054"/>
                </a:lnTo>
                <a:lnTo>
                  <a:pt x="6615" y="10075"/>
                </a:lnTo>
                <a:lnTo>
                  <a:pt x="6633" y="10098"/>
                </a:lnTo>
                <a:lnTo>
                  <a:pt x="6652" y="10122"/>
                </a:lnTo>
                <a:lnTo>
                  <a:pt x="6668" y="10147"/>
                </a:lnTo>
                <a:lnTo>
                  <a:pt x="6683" y="10172"/>
                </a:lnTo>
                <a:lnTo>
                  <a:pt x="6698" y="10199"/>
                </a:lnTo>
                <a:lnTo>
                  <a:pt x="6710" y="10227"/>
                </a:lnTo>
                <a:lnTo>
                  <a:pt x="6722" y="10254"/>
                </a:lnTo>
                <a:lnTo>
                  <a:pt x="6732" y="10284"/>
                </a:lnTo>
                <a:lnTo>
                  <a:pt x="6742" y="10313"/>
                </a:lnTo>
                <a:lnTo>
                  <a:pt x="6751" y="10345"/>
                </a:lnTo>
                <a:lnTo>
                  <a:pt x="6758" y="10377"/>
                </a:lnTo>
                <a:lnTo>
                  <a:pt x="6763" y="10410"/>
                </a:lnTo>
                <a:lnTo>
                  <a:pt x="6768" y="10444"/>
                </a:lnTo>
                <a:lnTo>
                  <a:pt x="6772" y="10479"/>
                </a:lnTo>
                <a:lnTo>
                  <a:pt x="6774" y="10515"/>
                </a:lnTo>
                <a:lnTo>
                  <a:pt x="6775" y="10550"/>
                </a:lnTo>
                <a:lnTo>
                  <a:pt x="6776" y="10585"/>
                </a:lnTo>
                <a:lnTo>
                  <a:pt x="6776" y="10620"/>
                </a:lnTo>
                <a:lnTo>
                  <a:pt x="6774" y="10653"/>
                </a:lnTo>
                <a:lnTo>
                  <a:pt x="6772" y="10686"/>
                </a:lnTo>
                <a:lnTo>
                  <a:pt x="6769" y="10718"/>
                </a:lnTo>
                <a:lnTo>
                  <a:pt x="6765" y="10749"/>
                </a:lnTo>
                <a:lnTo>
                  <a:pt x="6760" y="10780"/>
                </a:lnTo>
                <a:lnTo>
                  <a:pt x="6754" y="10811"/>
                </a:lnTo>
                <a:lnTo>
                  <a:pt x="6747" y="10839"/>
                </a:lnTo>
                <a:lnTo>
                  <a:pt x="6738" y="10868"/>
                </a:lnTo>
                <a:lnTo>
                  <a:pt x="6730" y="10895"/>
                </a:lnTo>
                <a:lnTo>
                  <a:pt x="6720" y="10923"/>
                </a:lnTo>
                <a:lnTo>
                  <a:pt x="6710" y="10950"/>
                </a:lnTo>
                <a:lnTo>
                  <a:pt x="6698" y="10975"/>
                </a:lnTo>
                <a:lnTo>
                  <a:pt x="6685" y="11000"/>
                </a:lnTo>
                <a:lnTo>
                  <a:pt x="6671" y="11023"/>
                </a:lnTo>
                <a:lnTo>
                  <a:pt x="6657" y="11047"/>
                </a:lnTo>
                <a:lnTo>
                  <a:pt x="6642" y="11069"/>
                </a:lnTo>
                <a:lnTo>
                  <a:pt x="6624" y="11091"/>
                </a:lnTo>
                <a:lnTo>
                  <a:pt x="6607" y="11113"/>
                </a:lnTo>
                <a:lnTo>
                  <a:pt x="6588" y="11132"/>
                </a:lnTo>
                <a:lnTo>
                  <a:pt x="6569" y="11153"/>
                </a:lnTo>
                <a:lnTo>
                  <a:pt x="6549" y="11171"/>
                </a:lnTo>
                <a:lnTo>
                  <a:pt x="6527" y="11189"/>
                </a:lnTo>
                <a:lnTo>
                  <a:pt x="6505" y="11207"/>
                </a:lnTo>
                <a:lnTo>
                  <a:pt x="6481" y="11223"/>
                </a:lnTo>
                <a:lnTo>
                  <a:pt x="6458" y="11240"/>
                </a:lnTo>
                <a:lnTo>
                  <a:pt x="6432" y="11255"/>
                </a:lnTo>
                <a:lnTo>
                  <a:pt x="6406" y="11269"/>
                </a:lnTo>
                <a:lnTo>
                  <a:pt x="6379" y="11282"/>
                </a:lnTo>
                <a:lnTo>
                  <a:pt x="6351" y="11296"/>
                </a:lnTo>
                <a:lnTo>
                  <a:pt x="6325" y="11309"/>
                </a:lnTo>
                <a:lnTo>
                  <a:pt x="6300" y="11322"/>
                </a:lnTo>
                <a:lnTo>
                  <a:pt x="6273" y="11333"/>
                </a:lnTo>
                <a:lnTo>
                  <a:pt x="6248" y="11344"/>
                </a:lnTo>
                <a:lnTo>
                  <a:pt x="6221" y="11354"/>
                </a:lnTo>
                <a:lnTo>
                  <a:pt x="6196" y="11362"/>
                </a:lnTo>
                <a:lnTo>
                  <a:pt x="6169" y="11369"/>
                </a:lnTo>
                <a:lnTo>
                  <a:pt x="6143" y="11375"/>
                </a:lnTo>
                <a:lnTo>
                  <a:pt x="6116" y="11380"/>
                </a:lnTo>
                <a:lnTo>
                  <a:pt x="6090" y="11385"/>
                </a:lnTo>
                <a:lnTo>
                  <a:pt x="6063" y="11388"/>
                </a:lnTo>
                <a:lnTo>
                  <a:pt x="6037" y="11390"/>
                </a:lnTo>
                <a:lnTo>
                  <a:pt x="6010" y="11391"/>
                </a:lnTo>
                <a:lnTo>
                  <a:pt x="5984" y="11391"/>
                </a:lnTo>
                <a:lnTo>
                  <a:pt x="5956" y="11390"/>
                </a:lnTo>
                <a:lnTo>
                  <a:pt x="5930" y="11387"/>
                </a:lnTo>
                <a:lnTo>
                  <a:pt x="5902" y="11383"/>
                </a:lnTo>
                <a:lnTo>
                  <a:pt x="5875" y="11379"/>
                </a:lnTo>
                <a:lnTo>
                  <a:pt x="5848" y="11373"/>
                </a:lnTo>
                <a:lnTo>
                  <a:pt x="5820" y="11367"/>
                </a:lnTo>
                <a:lnTo>
                  <a:pt x="5793" y="11359"/>
                </a:lnTo>
                <a:lnTo>
                  <a:pt x="5765" y="11351"/>
                </a:lnTo>
                <a:lnTo>
                  <a:pt x="5738" y="11341"/>
                </a:lnTo>
                <a:lnTo>
                  <a:pt x="5710" y="11330"/>
                </a:lnTo>
                <a:lnTo>
                  <a:pt x="5683" y="11318"/>
                </a:lnTo>
                <a:lnTo>
                  <a:pt x="5655" y="11305"/>
                </a:lnTo>
                <a:lnTo>
                  <a:pt x="5627" y="11292"/>
                </a:lnTo>
                <a:lnTo>
                  <a:pt x="5599" y="11276"/>
                </a:lnTo>
                <a:lnTo>
                  <a:pt x="5572" y="11260"/>
                </a:lnTo>
                <a:lnTo>
                  <a:pt x="5543" y="11243"/>
                </a:lnTo>
                <a:lnTo>
                  <a:pt x="5514" y="11224"/>
                </a:lnTo>
                <a:lnTo>
                  <a:pt x="5487" y="11205"/>
                </a:lnTo>
                <a:lnTo>
                  <a:pt x="5458" y="11184"/>
                </a:lnTo>
                <a:lnTo>
                  <a:pt x="5432" y="11164"/>
                </a:lnTo>
                <a:lnTo>
                  <a:pt x="5407" y="11143"/>
                </a:lnTo>
                <a:lnTo>
                  <a:pt x="5383" y="11120"/>
                </a:lnTo>
                <a:lnTo>
                  <a:pt x="5360" y="11098"/>
                </a:lnTo>
                <a:lnTo>
                  <a:pt x="5340" y="11074"/>
                </a:lnTo>
                <a:lnTo>
                  <a:pt x="5320" y="11051"/>
                </a:lnTo>
                <a:lnTo>
                  <a:pt x="5302" y="11026"/>
                </a:lnTo>
                <a:lnTo>
                  <a:pt x="5285" y="11002"/>
                </a:lnTo>
                <a:lnTo>
                  <a:pt x="5270" y="10976"/>
                </a:lnTo>
                <a:lnTo>
                  <a:pt x="5255" y="10951"/>
                </a:lnTo>
                <a:lnTo>
                  <a:pt x="5242" y="10924"/>
                </a:lnTo>
                <a:lnTo>
                  <a:pt x="5231" y="10896"/>
                </a:lnTo>
                <a:lnTo>
                  <a:pt x="5221" y="10869"/>
                </a:lnTo>
                <a:lnTo>
                  <a:pt x="5211" y="10841"/>
                </a:lnTo>
                <a:lnTo>
                  <a:pt x="5204" y="10813"/>
                </a:lnTo>
                <a:lnTo>
                  <a:pt x="5198" y="10783"/>
                </a:lnTo>
                <a:lnTo>
                  <a:pt x="5193" y="10753"/>
                </a:lnTo>
                <a:lnTo>
                  <a:pt x="5190" y="10723"/>
                </a:lnTo>
                <a:lnTo>
                  <a:pt x="5188" y="10691"/>
                </a:lnTo>
                <a:lnTo>
                  <a:pt x="5187" y="10660"/>
                </a:lnTo>
                <a:lnTo>
                  <a:pt x="5188" y="10628"/>
                </a:lnTo>
                <a:lnTo>
                  <a:pt x="5190" y="10595"/>
                </a:lnTo>
                <a:lnTo>
                  <a:pt x="5193" y="10562"/>
                </a:lnTo>
                <a:lnTo>
                  <a:pt x="5198" y="10528"/>
                </a:lnTo>
                <a:lnTo>
                  <a:pt x="5204" y="10493"/>
                </a:lnTo>
                <a:lnTo>
                  <a:pt x="5211" y="10458"/>
                </a:lnTo>
                <a:lnTo>
                  <a:pt x="5221" y="10423"/>
                </a:lnTo>
                <a:lnTo>
                  <a:pt x="5231" y="10387"/>
                </a:lnTo>
                <a:lnTo>
                  <a:pt x="5242" y="10350"/>
                </a:lnTo>
                <a:lnTo>
                  <a:pt x="5254" y="10312"/>
                </a:lnTo>
                <a:lnTo>
                  <a:pt x="5269" y="10275"/>
                </a:lnTo>
                <a:lnTo>
                  <a:pt x="4995" y="9864"/>
                </a:lnTo>
                <a:lnTo>
                  <a:pt x="686" y="11560"/>
                </a:lnTo>
                <a:lnTo>
                  <a:pt x="666" y="11568"/>
                </a:lnTo>
                <a:lnTo>
                  <a:pt x="647" y="11574"/>
                </a:lnTo>
                <a:lnTo>
                  <a:pt x="628" y="11580"/>
                </a:lnTo>
                <a:lnTo>
                  <a:pt x="608" y="11584"/>
                </a:lnTo>
                <a:lnTo>
                  <a:pt x="589" y="11587"/>
                </a:lnTo>
                <a:lnTo>
                  <a:pt x="570" y="11588"/>
                </a:lnTo>
                <a:lnTo>
                  <a:pt x="551" y="11588"/>
                </a:lnTo>
                <a:lnTo>
                  <a:pt x="533" y="11587"/>
                </a:lnTo>
                <a:lnTo>
                  <a:pt x="513" y="11585"/>
                </a:lnTo>
                <a:lnTo>
                  <a:pt x="495" y="11581"/>
                </a:lnTo>
                <a:lnTo>
                  <a:pt x="477" y="11576"/>
                </a:lnTo>
                <a:lnTo>
                  <a:pt x="458" y="11569"/>
                </a:lnTo>
                <a:lnTo>
                  <a:pt x="440" y="11562"/>
                </a:lnTo>
                <a:lnTo>
                  <a:pt x="422" y="11553"/>
                </a:lnTo>
                <a:lnTo>
                  <a:pt x="403" y="11544"/>
                </a:lnTo>
                <a:lnTo>
                  <a:pt x="385" y="11532"/>
                </a:lnTo>
                <a:lnTo>
                  <a:pt x="366" y="11519"/>
                </a:lnTo>
                <a:lnTo>
                  <a:pt x="349" y="11506"/>
                </a:lnTo>
                <a:lnTo>
                  <a:pt x="331" y="11491"/>
                </a:lnTo>
                <a:lnTo>
                  <a:pt x="313" y="11474"/>
                </a:lnTo>
                <a:lnTo>
                  <a:pt x="296" y="11456"/>
                </a:lnTo>
                <a:lnTo>
                  <a:pt x="278" y="11438"/>
                </a:lnTo>
                <a:lnTo>
                  <a:pt x="260" y="11417"/>
                </a:lnTo>
                <a:lnTo>
                  <a:pt x="243" y="11396"/>
                </a:lnTo>
                <a:lnTo>
                  <a:pt x="226" y="11372"/>
                </a:lnTo>
                <a:lnTo>
                  <a:pt x="208" y="11349"/>
                </a:lnTo>
                <a:lnTo>
                  <a:pt x="192" y="11323"/>
                </a:lnTo>
                <a:lnTo>
                  <a:pt x="175" y="11297"/>
                </a:lnTo>
                <a:lnTo>
                  <a:pt x="157" y="11269"/>
                </a:lnTo>
                <a:lnTo>
                  <a:pt x="141" y="11240"/>
                </a:lnTo>
                <a:lnTo>
                  <a:pt x="124" y="11209"/>
                </a:lnTo>
                <a:lnTo>
                  <a:pt x="107" y="11177"/>
                </a:lnTo>
                <a:lnTo>
                  <a:pt x="91" y="11145"/>
                </a:lnTo>
                <a:lnTo>
                  <a:pt x="76" y="11113"/>
                </a:lnTo>
                <a:lnTo>
                  <a:pt x="63" y="11082"/>
                </a:lnTo>
                <a:lnTo>
                  <a:pt x="50" y="11052"/>
                </a:lnTo>
                <a:lnTo>
                  <a:pt x="39" y="11022"/>
                </a:lnTo>
                <a:lnTo>
                  <a:pt x="30" y="10993"/>
                </a:lnTo>
                <a:lnTo>
                  <a:pt x="22" y="10965"/>
                </a:lnTo>
                <a:lnTo>
                  <a:pt x="15" y="10937"/>
                </a:lnTo>
                <a:lnTo>
                  <a:pt x="9" y="10911"/>
                </a:lnTo>
                <a:lnTo>
                  <a:pt x="4" y="10884"/>
                </a:lnTo>
                <a:lnTo>
                  <a:pt x="1" y="10859"/>
                </a:lnTo>
                <a:lnTo>
                  <a:pt x="0" y="10833"/>
                </a:lnTo>
                <a:lnTo>
                  <a:pt x="0" y="10810"/>
                </a:lnTo>
                <a:lnTo>
                  <a:pt x="1" y="10785"/>
                </a:lnTo>
                <a:lnTo>
                  <a:pt x="3" y="10763"/>
                </a:lnTo>
                <a:lnTo>
                  <a:pt x="7" y="10740"/>
                </a:lnTo>
                <a:lnTo>
                  <a:pt x="13" y="10719"/>
                </a:lnTo>
                <a:lnTo>
                  <a:pt x="19" y="10697"/>
                </a:lnTo>
                <a:lnTo>
                  <a:pt x="26" y="10678"/>
                </a:lnTo>
                <a:lnTo>
                  <a:pt x="35" y="10657"/>
                </a:lnTo>
                <a:lnTo>
                  <a:pt x="45" y="10639"/>
                </a:lnTo>
                <a:lnTo>
                  <a:pt x="57" y="10621"/>
                </a:lnTo>
                <a:lnTo>
                  <a:pt x="71" y="10602"/>
                </a:lnTo>
                <a:lnTo>
                  <a:pt x="85" y="10586"/>
                </a:lnTo>
                <a:lnTo>
                  <a:pt x="100" y="10570"/>
                </a:lnTo>
                <a:lnTo>
                  <a:pt x="118" y="10554"/>
                </a:lnTo>
                <a:lnTo>
                  <a:pt x="136" y="10539"/>
                </a:lnTo>
                <a:lnTo>
                  <a:pt x="155" y="10525"/>
                </a:lnTo>
                <a:lnTo>
                  <a:pt x="177" y="10510"/>
                </a:lnTo>
                <a:lnTo>
                  <a:pt x="198" y="10498"/>
                </a:lnTo>
                <a:lnTo>
                  <a:pt x="223" y="10486"/>
                </a:lnTo>
                <a:lnTo>
                  <a:pt x="247" y="10474"/>
                </a:lnTo>
                <a:lnTo>
                  <a:pt x="8895" y="6570"/>
                </a:lnTo>
                <a:lnTo>
                  <a:pt x="7262" y="4977"/>
                </a:lnTo>
                <a:lnTo>
                  <a:pt x="4722" y="5550"/>
                </a:lnTo>
                <a:lnTo>
                  <a:pt x="6525" y="4127"/>
                </a:lnTo>
                <a:lnTo>
                  <a:pt x="5631" y="3479"/>
                </a:lnTo>
                <a:lnTo>
                  <a:pt x="6077" y="3306"/>
                </a:lnTo>
                <a:lnTo>
                  <a:pt x="6032" y="3241"/>
                </a:lnTo>
                <a:lnTo>
                  <a:pt x="5984" y="3175"/>
                </a:lnTo>
                <a:lnTo>
                  <a:pt x="5933" y="3105"/>
                </a:lnTo>
                <a:lnTo>
                  <a:pt x="5879" y="3033"/>
                </a:lnTo>
                <a:lnTo>
                  <a:pt x="5822" y="2958"/>
                </a:lnTo>
                <a:lnTo>
                  <a:pt x="5763" y="2881"/>
                </a:lnTo>
                <a:lnTo>
                  <a:pt x="5701" y="2800"/>
                </a:lnTo>
                <a:lnTo>
                  <a:pt x="5637" y="2716"/>
                </a:lnTo>
                <a:lnTo>
                  <a:pt x="5569" y="2631"/>
                </a:lnTo>
                <a:lnTo>
                  <a:pt x="5500" y="2542"/>
                </a:lnTo>
                <a:lnTo>
                  <a:pt x="5428" y="2450"/>
                </a:lnTo>
                <a:lnTo>
                  <a:pt x="5353" y="2355"/>
                </a:lnTo>
                <a:lnTo>
                  <a:pt x="5276" y="2258"/>
                </a:lnTo>
                <a:lnTo>
                  <a:pt x="5195" y="2157"/>
                </a:lnTo>
                <a:lnTo>
                  <a:pt x="5112" y="2054"/>
                </a:lnTo>
                <a:lnTo>
                  <a:pt x="5027" y="1949"/>
                </a:lnTo>
                <a:lnTo>
                  <a:pt x="4943" y="1844"/>
                </a:lnTo>
                <a:lnTo>
                  <a:pt x="4867" y="1746"/>
                </a:lnTo>
                <a:lnTo>
                  <a:pt x="4831" y="1699"/>
                </a:lnTo>
                <a:lnTo>
                  <a:pt x="4797" y="1654"/>
                </a:lnTo>
                <a:lnTo>
                  <a:pt x="4767" y="1612"/>
                </a:lnTo>
                <a:lnTo>
                  <a:pt x="4736" y="1570"/>
                </a:lnTo>
                <a:lnTo>
                  <a:pt x="4709" y="1529"/>
                </a:lnTo>
                <a:lnTo>
                  <a:pt x="4683" y="1490"/>
                </a:lnTo>
                <a:lnTo>
                  <a:pt x="4659" y="1453"/>
                </a:lnTo>
                <a:lnTo>
                  <a:pt x="4636" y="1418"/>
                </a:lnTo>
                <a:lnTo>
                  <a:pt x="4617" y="1384"/>
                </a:lnTo>
                <a:lnTo>
                  <a:pt x="4597" y="1351"/>
                </a:lnTo>
                <a:lnTo>
                  <a:pt x="4581" y="1321"/>
                </a:lnTo>
                <a:lnTo>
                  <a:pt x="4567" y="1292"/>
                </a:lnTo>
                <a:lnTo>
                  <a:pt x="4554" y="1263"/>
                </a:lnTo>
                <a:lnTo>
                  <a:pt x="4542" y="1238"/>
                </a:lnTo>
                <a:lnTo>
                  <a:pt x="4533" y="1213"/>
                </a:lnTo>
                <a:lnTo>
                  <a:pt x="4526" y="1190"/>
                </a:lnTo>
                <a:lnTo>
                  <a:pt x="4521" y="1168"/>
                </a:lnTo>
                <a:lnTo>
                  <a:pt x="4518" y="1149"/>
                </a:lnTo>
                <a:lnTo>
                  <a:pt x="4516" y="1131"/>
                </a:lnTo>
                <a:lnTo>
                  <a:pt x="4516" y="1114"/>
                </a:lnTo>
                <a:lnTo>
                  <a:pt x="4518" y="1099"/>
                </a:lnTo>
                <a:lnTo>
                  <a:pt x="4522" y="1086"/>
                </a:lnTo>
                <a:lnTo>
                  <a:pt x="4528" y="1073"/>
                </a:lnTo>
                <a:lnTo>
                  <a:pt x="4535" y="1062"/>
                </a:lnTo>
                <a:lnTo>
                  <a:pt x="4545" y="1054"/>
                </a:lnTo>
                <a:lnTo>
                  <a:pt x="4557" y="1046"/>
                </a:lnTo>
                <a:lnTo>
                  <a:pt x="4570" y="1041"/>
                </a:lnTo>
                <a:lnTo>
                  <a:pt x="4585" y="1037"/>
                </a:lnTo>
                <a:lnTo>
                  <a:pt x="6961" y="3617"/>
                </a:lnTo>
                <a:lnTo>
                  <a:pt x="8758" y="1920"/>
                </a:lnTo>
                <a:lnTo>
                  <a:pt x="8008" y="4264"/>
                </a:lnTo>
                <a:lnTo>
                  <a:pt x="10425" y="5488"/>
                </a:lnTo>
                <a:lnTo>
                  <a:pt x="14796" y="189"/>
                </a:lnTo>
                <a:lnTo>
                  <a:pt x="14815" y="168"/>
                </a:lnTo>
                <a:lnTo>
                  <a:pt x="14834" y="147"/>
                </a:lnTo>
                <a:lnTo>
                  <a:pt x="14854" y="128"/>
                </a:lnTo>
                <a:lnTo>
                  <a:pt x="14873" y="111"/>
                </a:lnTo>
                <a:lnTo>
                  <a:pt x="14893" y="94"/>
                </a:lnTo>
                <a:lnTo>
                  <a:pt x="14914" y="79"/>
                </a:lnTo>
                <a:lnTo>
                  <a:pt x="14934" y="65"/>
                </a:lnTo>
                <a:lnTo>
                  <a:pt x="14956" y="52"/>
                </a:lnTo>
                <a:lnTo>
                  <a:pt x="14977" y="41"/>
                </a:lnTo>
                <a:lnTo>
                  <a:pt x="14998" y="32"/>
                </a:lnTo>
                <a:lnTo>
                  <a:pt x="15020" y="23"/>
                </a:lnTo>
                <a:lnTo>
                  <a:pt x="15042" y="16"/>
                </a:lnTo>
                <a:lnTo>
                  <a:pt x="15065" y="11"/>
                </a:lnTo>
                <a:lnTo>
                  <a:pt x="15088" y="5"/>
                </a:lnTo>
                <a:lnTo>
                  <a:pt x="15111" y="2"/>
                </a:lnTo>
                <a:lnTo>
                  <a:pt x="15134" y="0"/>
                </a:lnTo>
                <a:lnTo>
                  <a:pt x="15159" y="0"/>
                </a:lnTo>
                <a:lnTo>
                  <a:pt x="15182" y="1"/>
                </a:lnTo>
                <a:lnTo>
                  <a:pt x="15206" y="3"/>
                </a:lnTo>
                <a:lnTo>
                  <a:pt x="15231" y="6"/>
                </a:lnTo>
                <a:lnTo>
                  <a:pt x="15256" y="12"/>
                </a:lnTo>
                <a:lnTo>
                  <a:pt x="15282" y="18"/>
                </a:lnTo>
                <a:lnTo>
                  <a:pt x="15307" y="25"/>
                </a:lnTo>
                <a:lnTo>
                  <a:pt x="15333" y="34"/>
                </a:lnTo>
                <a:lnTo>
                  <a:pt x="15359" y="44"/>
                </a:lnTo>
                <a:lnTo>
                  <a:pt x="15386" y="55"/>
                </a:lnTo>
                <a:lnTo>
                  <a:pt x="15412" y="69"/>
                </a:lnTo>
                <a:lnTo>
                  <a:pt x="15440" y="82"/>
                </a:lnTo>
                <a:lnTo>
                  <a:pt x="15468" y="98"/>
                </a:lnTo>
                <a:lnTo>
                  <a:pt x="15495" y="115"/>
                </a:lnTo>
                <a:lnTo>
                  <a:pt x="15524" y="133"/>
                </a:lnTo>
                <a:lnTo>
                  <a:pt x="15552" y="152"/>
                </a:lnTo>
                <a:lnTo>
                  <a:pt x="15580" y="172"/>
                </a:lnTo>
                <a:lnTo>
                  <a:pt x="15606" y="191"/>
                </a:lnTo>
                <a:lnTo>
                  <a:pt x="15633" y="211"/>
                </a:lnTo>
                <a:lnTo>
                  <a:pt x="15657" y="230"/>
                </a:lnTo>
                <a:lnTo>
                  <a:pt x="15681" y="249"/>
                </a:lnTo>
                <a:lnTo>
                  <a:pt x="15702" y="269"/>
                </a:lnTo>
                <a:lnTo>
                  <a:pt x="15724" y="287"/>
                </a:lnTo>
                <a:lnTo>
                  <a:pt x="15744" y="306"/>
                </a:lnTo>
                <a:lnTo>
                  <a:pt x="15762" y="324"/>
                </a:lnTo>
                <a:lnTo>
                  <a:pt x="15780" y="342"/>
                </a:lnTo>
                <a:lnTo>
                  <a:pt x="15797" y="361"/>
                </a:lnTo>
                <a:lnTo>
                  <a:pt x="15812" y="378"/>
                </a:lnTo>
                <a:lnTo>
                  <a:pt x="15827" y="396"/>
                </a:lnTo>
                <a:lnTo>
                  <a:pt x="15840" y="414"/>
                </a:lnTo>
                <a:lnTo>
                  <a:pt x="15851" y="431"/>
                </a:lnTo>
                <a:lnTo>
                  <a:pt x="15862" y="449"/>
                </a:lnTo>
                <a:lnTo>
                  <a:pt x="15873" y="466"/>
                </a:lnTo>
                <a:lnTo>
                  <a:pt x="15881" y="482"/>
                </a:lnTo>
                <a:lnTo>
                  <a:pt x="15888" y="499"/>
                </a:lnTo>
                <a:lnTo>
                  <a:pt x="15894" y="516"/>
                </a:lnTo>
                <a:lnTo>
                  <a:pt x="15899" y="532"/>
                </a:lnTo>
                <a:lnTo>
                  <a:pt x="15903" y="548"/>
                </a:lnTo>
                <a:lnTo>
                  <a:pt x="15906" y="564"/>
                </a:lnTo>
                <a:lnTo>
                  <a:pt x="15908" y="580"/>
                </a:lnTo>
                <a:lnTo>
                  <a:pt x="15909" y="596"/>
                </a:lnTo>
                <a:lnTo>
                  <a:pt x="15908" y="611"/>
                </a:lnTo>
                <a:lnTo>
                  <a:pt x="15906" y="626"/>
                </a:lnTo>
                <a:lnTo>
                  <a:pt x="15904" y="642"/>
                </a:lnTo>
                <a:lnTo>
                  <a:pt x="15900" y="657"/>
                </a:lnTo>
                <a:lnTo>
                  <a:pt x="15895" y="671"/>
                </a:lnTo>
                <a:lnTo>
                  <a:pt x="15889" y="685"/>
                </a:lnTo>
                <a:lnTo>
                  <a:pt x="15882" y="700"/>
                </a:lnTo>
                <a:lnTo>
                  <a:pt x="14050" y="3442"/>
                </a:lnTo>
                <a:lnTo>
                  <a:pt x="14324" y="3579"/>
                </a:lnTo>
                <a:lnTo>
                  <a:pt x="14355" y="3566"/>
                </a:lnTo>
                <a:lnTo>
                  <a:pt x="14385" y="3555"/>
                </a:lnTo>
                <a:lnTo>
                  <a:pt x="14416" y="3545"/>
                </a:lnTo>
                <a:lnTo>
                  <a:pt x="14446" y="3535"/>
                </a:lnTo>
                <a:lnTo>
                  <a:pt x="14476" y="3527"/>
                </a:lnTo>
                <a:lnTo>
                  <a:pt x="14505" y="3520"/>
                </a:lnTo>
                <a:lnTo>
                  <a:pt x="14534" y="3514"/>
                </a:lnTo>
                <a:lnTo>
                  <a:pt x="14563" y="3510"/>
                </a:lnTo>
                <a:lnTo>
                  <a:pt x="14591" y="3506"/>
                </a:lnTo>
                <a:lnTo>
                  <a:pt x="14620" y="3504"/>
                </a:lnTo>
                <a:lnTo>
                  <a:pt x="14649" y="3503"/>
                </a:lnTo>
                <a:lnTo>
                  <a:pt x="14676" y="3503"/>
                </a:lnTo>
                <a:lnTo>
                  <a:pt x="14704" y="3504"/>
                </a:lnTo>
                <a:lnTo>
                  <a:pt x="14730" y="3507"/>
                </a:lnTo>
                <a:lnTo>
                  <a:pt x="14757" y="3510"/>
                </a:lnTo>
                <a:lnTo>
                  <a:pt x="14783" y="3515"/>
                </a:lnTo>
                <a:lnTo>
                  <a:pt x="14810" y="3521"/>
                </a:lnTo>
                <a:lnTo>
                  <a:pt x="14835" y="3528"/>
                </a:lnTo>
                <a:lnTo>
                  <a:pt x="14861" y="3536"/>
                </a:lnTo>
                <a:lnTo>
                  <a:pt x="14886" y="3546"/>
                </a:lnTo>
                <a:lnTo>
                  <a:pt x="14911" y="3557"/>
                </a:lnTo>
                <a:lnTo>
                  <a:pt x="14936" y="3568"/>
                </a:lnTo>
                <a:lnTo>
                  <a:pt x="14961" y="3581"/>
                </a:lnTo>
                <a:lnTo>
                  <a:pt x="14984" y="3596"/>
                </a:lnTo>
                <a:lnTo>
                  <a:pt x="15008" y="3612"/>
                </a:lnTo>
                <a:lnTo>
                  <a:pt x="15031" y="3628"/>
                </a:lnTo>
                <a:lnTo>
                  <a:pt x="15054" y="3646"/>
                </a:lnTo>
                <a:lnTo>
                  <a:pt x="15078" y="3665"/>
                </a:lnTo>
                <a:lnTo>
                  <a:pt x="15100" y="3685"/>
                </a:lnTo>
                <a:lnTo>
                  <a:pt x="15123" y="3707"/>
                </a:lnTo>
                <a:lnTo>
                  <a:pt x="15144" y="3729"/>
                </a:lnTo>
                <a:lnTo>
                  <a:pt x="15167" y="3754"/>
                </a:lnTo>
                <a:lnTo>
                  <a:pt x="15187" y="3778"/>
                </a:lnTo>
                <a:lnTo>
                  <a:pt x="15206" y="3803"/>
                </a:lnTo>
                <a:lnTo>
                  <a:pt x="15225" y="3827"/>
                </a:lnTo>
                <a:lnTo>
                  <a:pt x="15241" y="3853"/>
                </a:lnTo>
                <a:lnTo>
                  <a:pt x="15256" y="3877"/>
                </a:lnTo>
                <a:lnTo>
                  <a:pt x="15272" y="3903"/>
                </a:lnTo>
                <a:lnTo>
                  <a:pt x="15284" y="3928"/>
                </a:lnTo>
                <a:lnTo>
                  <a:pt x="15296" y="3954"/>
                </a:lnTo>
                <a:lnTo>
                  <a:pt x="15306" y="3980"/>
                </a:lnTo>
                <a:lnTo>
                  <a:pt x="15317" y="4005"/>
                </a:lnTo>
                <a:lnTo>
                  <a:pt x="15325" y="4031"/>
                </a:lnTo>
                <a:lnTo>
                  <a:pt x="15331" y="4057"/>
                </a:lnTo>
                <a:lnTo>
                  <a:pt x="15337" y="4083"/>
                </a:lnTo>
                <a:lnTo>
                  <a:pt x="15341" y="4109"/>
                </a:lnTo>
                <a:lnTo>
                  <a:pt x="15344" y="4136"/>
                </a:lnTo>
                <a:lnTo>
                  <a:pt x="15346" y="4162"/>
                </a:lnTo>
                <a:lnTo>
                  <a:pt x="15347" y="4189"/>
                </a:lnTo>
                <a:lnTo>
                  <a:pt x="15346" y="4215"/>
                </a:lnTo>
                <a:lnTo>
                  <a:pt x="15344" y="4242"/>
                </a:lnTo>
                <a:lnTo>
                  <a:pt x="15341" y="4270"/>
                </a:lnTo>
                <a:lnTo>
                  <a:pt x="15337" y="4297"/>
                </a:lnTo>
                <a:lnTo>
                  <a:pt x="15331" y="4324"/>
                </a:lnTo>
                <a:lnTo>
                  <a:pt x="15325" y="4351"/>
                </a:lnTo>
                <a:lnTo>
                  <a:pt x="15317" y="4379"/>
                </a:lnTo>
                <a:lnTo>
                  <a:pt x="15306" y="4406"/>
                </a:lnTo>
                <a:lnTo>
                  <a:pt x="15296" y="4434"/>
                </a:lnTo>
                <a:lnTo>
                  <a:pt x="15284" y="4462"/>
                </a:lnTo>
                <a:lnTo>
                  <a:pt x="15272" y="4490"/>
                </a:lnTo>
                <a:lnTo>
                  <a:pt x="15257" y="4519"/>
                </a:lnTo>
                <a:lnTo>
                  <a:pt x="15241" y="4546"/>
                </a:lnTo>
                <a:lnTo>
                  <a:pt x="15225" y="4575"/>
                </a:lnTo>
                <a:lnTo>
                  <a:pt x="15206" y="4603"/>
                </a:lnTo>
                <a:lnTo>
                  <a:pt x="15187" y="4632"/>
                </a:lnTo>
                <a:lnTo>
                  <a:pt x="15167" y="4659"/>
                </a:lnTo>
                <a:lnTo>
                  <a:pt x="15146" y="4684"/>
                </a:lnTo>
                <a:lnTo>
                  <a:pt x="15125" y="4709"/>
                </a:lnTo>
                <a:lnTo>
                  <a:pt x="15103" y="4731"/>
                </a:lnTo>
                <a:lnTo>
                  <a:pt x="15082" y="4754"/>
                </a:lnTo>
                <a:lnTo>
                  <a:pt x="15060" y="4773"/>
                </a:lnTo>
                <a:lnTo>
                  <a:pt x="15036" y="4792"/>
                </a:lnTo>
                <a:lnTo>
                  <a:pt x="15013" y="4810"/>
                </a:lnTo>
                <a:lnTo>
                  <a:pt x="14989" y="4827"/>
                </a:lnTo>
                <a:lnTo>
                  <a:pt x="14965" y="4841"/>
                </a:lnTo>
                <a:lnTo>
                  <a:pt x="14940" y="4856"/>
                </a:lnTo>
                <a:lnTo>
                  <a:pt x="14916" y="4868"/>
                </a:lnTo>
                <a:lnTo>
                  <a:pt x="14890" y="4879"/>
                </a:lnTo>
                <a:lnTo>
                  <a:pt x="14864" y="4888"/>
                </a:lnTo>
                <a:lnTo>
                  <a:pt x="14838" y="4897"/>
                </a:lnTo>
                <a:lnTo>
                  <a:pt x="14811" y="4905"/>
                </a:lnTo>
                <a:lnTo>
                  <a:pt x="14784" y="4910"/>
                </a:lnTo>
                <a:lnTo>
                  <a:pt x="14756" y="4915"/>
                </a:lnTo>
                <a:lnTo>
                  <a:pt x="14728" y="4918"/>
                </a:lnTo>
                <a:lnTo>
                  <a:pt x="14700" y="4920"/>
                </a:lnTo>
                <a:lnTo>
                  <a:pt x="14670" y="4920"/>
                </a:lnTo>
                <a:lnTo>
                  <a:pt x="14640" y="4919"/>
                </a:lnTo>
                <a:lnTo>
                  <a:pt x="14611" y="4917"/>
                </a:lnTo>
                <a:lnTo>
                  <a:pt x="14580" y="4914"/>
                </a:lnTo>
                <a:lnTo>
                  <a:pt x="14550" y="4909"/>
                </a:lnTo>
                <a:lnTo>
                  <a:pt x="14518" y="4903"/>
                </a:lnTo>
                <a:lnTo>
                  <a:pt x="14486" y="4895"/>
                </a:lnTo>
                <a:lnTo>
                  <a:pt x="14454" y="4886"/>
                </a:lnTo>
                <a:lnTo>
                  <a:pt x="14421" y="4877"/>
                </a:lnTo>
                <a:lnTo>
                  <a:pt x="14388" y="4865"/>
                </a:lnTo>
                <a:lnTo>
                  <a:pt x="14355" y="4853"/>
                </a:lnTo>
                <a:lnTo>
                  <a:pt x="14321" y="4838"/>
                </a:lnTo>
                <a:lnTo>
                  <a:pt x="14289" y="4824"/>
                </a:lnTo>
                <a:lnTo>
                  <a:pt x="14259" y="4809"/>
                </a:lnTo>
                <a:lnTo>
                  <a:pt x="14230" y="4792"/>
                </a:lnTo>
                <a:lnTo>
                  <a:pt x="14202" y="4776"/>
                </a:lnTo>
                <a:lnTo>
                  <a:pt x="14175" y="4758"/>
                </a:lnTo>
                <a:lnTo>
                  <a:pt x="14150" y="4739"/>
                </a:lnTo>
                <a:lnTo>
                  <a:pt x="14126" y="4721"/>
                </a:lnTo>
                <a:lnTo>
                  <a:pt x="14104" y="4700"/>
                </a:lnTo>
                <a:lnTo>
                  <a:pt x="14082" y="4680"/>
                </a:lnTo>
                <a:lnTo>
                  <a:pt x="14062" y="4659"/>
                </a:lnTo>
                <a:lnTo>
                  <a:pt x="14044" y="4636"/>
                </a:lnTo>
                <a:lnTo>
                  <a:pt x="14026" y="4613"/>
                </a:lnTo>
                <a:lnTo>
                  <a:pt x="14010" y="4589"/>
                </a:lnTo>
                <a:lnTo>
                  <a:pt x="13996" y="4565"/>
                </a:lnTo>
                <a:lnTo>
                  <a:pt x="13982" y="4539"/>
                </a:lnTo>
                <a:lnTo>
                  <a:pt x="13970" y="4514"/>
                </a:lnTo>
                <a:lnTo>
                  <a:pt x="13960" y="4486"/>
                </a:lnTo>
                <a:lnTo>
                  <a:pt x="13950" y="4458"/>
                </a:lnTo>
                <a:lnTo>
                  <a:pt x="13943" y="4430"/>
                </a:lnTo>
                <a:lnTo>
                  <a:pt x="13936" y="4401"/>
                </a:lnTo>
                <a:lnTo>
                  <a:pt x="13930" y="4371"/>
                </a:lnTo>
                <a:lnTo>
                  <a:pt x="13926" y="4340"/>
                </a:lnTo>
                <a:lnTo>
                  <a:pt x="13923" y="4308"/>
                </a:lnTo>
                <a:lnTo>
                  <a:pt x="13922" y="4276"/>
                </a:lnTo>
                <a:lnTo>
                  <a:pt x="13922" y="4243"/>
                </a:lnTo>
                <a:lnTo>
                  <a:pt x="13923" y="4209"/>
                </a:lnTo>
                <a:lnTo>
                  <a:pt x="13926" y="4175"/>
                </a:lnTo>
                <a:lnTo>
                  <a:pt x="13930" y="4139"/>
                </a:lnTo>
                <a:lnTo>
                  <a:pt x="13936" y="4102"/>
                </a:lnTo>
                <a:lnTo>
                  <a:pt x="13943" y="4065"/>
                </a:lnTo>
                <a:lnTo>
                  <a:pt x="13951" y="4028"/>
                </a:lnTo>
                <a:lnTo>
                  <a:pt x="13649" y="3891"/>
                </a:lnTo>
                <a:lnTo>
                  <a:pt x="13531" y="4067"/>
                </a:lnTo>
                <a:lnTo>
                  <a:pt x="13416" y="4237"/>
                </a:lnTo>
                <a:lnTo>
                  <a:pt x="13306" y="4400"/>
                </a:lnTo>
                <a:lnTo>
                  <a:pt x="13198" y="4556"/>
                </a:lnTo>
                <a:lnTo>
                  <a:pt x="13093" y="4709"/>
                </a:lnTo>
                <a:lnTo>
                  <a:pt x="12988" y="4858"/>
                </a:lnTo>
                <a:lnTo>
                  <a:pt x="12884" y="5003"/>
                </a:lnTo>
                <a:lnTo>
                  <a:pt x="12780" y="5147"/>
                </a:lnTo>
                <a:lnTo>
                  <a:pt x="12675" y="5289"/>
                </a:lnTo>
                <a:lnTo>
                  <a:pt x="12568" y="5430"/>
                </a:lnTo>
                <a:lnTo>
                  <a:pt x="12459" y="5574"/>
                </a:lnTo>
                <a:lnTo>
                  <a:pt x="12345" y="5718"/>
                </a:lnTo>
                <a:lnTo>
                  <a:pt x="12229" y="5866"/>
                </a:lnTo>
                <a:lnTo>
                  <a:pt x="12107" y="6018"/>
                </a:lnTo>
                <a:lnTo>
                  <a:pt x="11979" y="6173"/>
                </a:lnTo>
                <a:lnTo>
                  <a:pt x="11846" y="6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588">
                <a:solidFill>
                  <a:srgbClr val="1F1A17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3" name="Freeform 544"/>
          <p:cNvSpPr>
            <a:spLocks noEditPoints="1"/>
          </p:cNvSpPr>
          <p:nvPr/>
        </p:nvSpPr>
        <p:spPr bwMode="auto">
          <a:xfrm>
            <a:off x="3852185" y="2020582"/>
            <a:ext cx="182256" cy="293054"/>
          </a:xfrm>
          <a:custGeom>
            <a:avLst/>
            <a:gdLst>
              <a:gd name="T0" fmla="*/ 424 w 636"/>
              <a:gd name="T1" fmla="*/ 262 h 916"/>
              <a:gd name="T2" fmla="*/ 398 w 636"/>
              <a:gd name="T3" fmla="*/ 212 h 916"/>
              <a:gd name="T4" fmla="*/ 358 w 636"/>
              <a:gd name="T5" fmla="*/ 184 h 916"/>
              <a:gd name="T6" fmla="*/ 430 w 636"/>
              <a:gd name="T7" fmla="*/ 354 h 916"/>
              <a:gd name="T8" fmla="*/ 514 w 636"/>
              <a:gd name="T9" fmla="*/ 386 h 916"/>
              <a:gd name="T10" fmla="*/ 568 w 636"/>
              <a:gd name="T11" fmla="*/ 420 h 916"/>
              <a:gd name="T12" fmla="*/ 598 w 636"/>
              <a:gd name="T13" fmla="*/ 454 h 916"/>
              <a:gd name="T14" fmla="*/ 626 w 636"/>
              <a:gd name="T15" fmla="*/ 510 h 916"/>
              <a:gd name="T16" fmla="*/ 636 w 636"/>
              <a:gd name="T17" fmla="*/ 578 h 916"/>
              <a:gd name="T18" fmla="*/ 630 w 636"/>
              <a:gd name="T19" fmla="*/ 630 h 916"/>
              <a:gd name="T20" fmla="*/ 612 w 636"/>
              <a:gd name="T21" fmla="*/ 680 h 916"/>
              <a:gd name="T22" fmla="*/ 566 w 636"/>
              <a:gd name="T23" fmla="*/ 742 h 916"/>
              <a:gd name="T24" fmla="*/ 528 w 636"/>
              <a:gd name="T25" fmla="*/ 772 h 916"/>
              <a:gd name="T26" fmla="*/ 466 w 636"/>
              <a:gd name="T27" fmla="*/ 804 h 916"/>
              <a:gd name="T28" fmla="*/ 416 w 636"/>
              <a:gd name="T29" fmla="*/ 814 h 916"/>
              <a:gd name="T30" fmla="*/ 358 w 636"/>
              <a:gd name="T31" fmla="*/ 916 h 916"/>
              <a:gd name="T32" fmla="*/ 284 w 636"/>
              <a:gd name="T33" fmla="*/ 820 h 916"/>
              <a:gd name="T34" fmla="*/ 188 w 636"/>
              <a:gd name="T35" fmla="*/ 804 h 916"/>
              <a:gd name="T36" fmla="*/ 140 w 636"/>
              <a:gd name="T37" fmla="*/ 786 h 916"/>
              <a:gd name="T38" fmla="*/ 82 w 636"/>
              <a:gd name="T39" fmla="*/ 746 h 916"/>
              <a:gd name="T40" fmla="*/ 50 w 636"/>
              <a:gd name="T41" fmla="*/ 714 h 916"/>
              <a:gd name="T42" fmla="*/ 28 w 636"/>
              <a:gd name="T43" fmla="*/ 680 h 916"/>
              <a:gd name="T44" fmla="*/ 6 w 636"/>
              <a:gd name="T45" fmla="*/ 616 h 916"/>
              <a:gd name="T46" fmla="*/ 208 w 636"/>
              <a:gd name="T47" fmla="*/ 568 h 916"/>
              <a:gd name="T48" fmla="*/ 226 w 636"/>
              <a:gd name="T49" fmla="*/ 628 h 916"/>
              <a:gd name="T50" fmla="*/ 242 w 636"/>
              <a:gd name="T51" fmla="*/ 652 h 916"/>
              <a:gd name="T52" fmla="*/ 284 w 636"/>
              <a:gd name="T53" fmla="*/ 680 h 916"/>
              <a:gd name="T54" fmla="*/ 236 w 636"/>
              <a:gd name="T55" fmla="*/ 486 h 916"/>
              <a:gd name="T56" fmla="*/ 138 w 636"/>
              <a:gd name="T57" fmla="*/ 450 h 916"/>
              <a:gd name="T58" fmla="*/ 98 w 636"/>
              <a:gd name="T59" fmla="*/ 422 h 916"/>
              <a:gd name="T60" fmla="*/ 62 w 636"/>
              <a:gd name="T61" fmla="*/ 382 h 916"/>
              <a:gd name="T62" fmla="*/ 32 w 636"/>
              <a:gd name="T63" fmla="*/ 302 h 916"/>
              <a:gd name="T64" fmla="*/ 32 w 636"/>
              <a:gd name="T65" fmla="*/ 248 h 916"/>
              <a:gd name="T66" fmla="*/ 46 w 636"/>
              <a:gd name="T67" fmla="*/ 186 h 916"/>
              <a:gd name="T68" fmla="*/ 80 w 636"/>
              <a:gd name="T69" fmla="*/ 134 h 916"/>
              <a:gd name="T70" fmla="*/ 112 w 636"/>
              <a:gd name="T71" fmla="*/ 104 h 916"/>
              <a:gd name="T72" fmla="*/ 174 w 636"/>
              <a:gd name="T73" fmla="*/ 70 h 916"/>
              <a:gd name="T74" fmla="*/ 254 w 636"/>
              <a:gd name="T75" fmla="*/ 52 h 916"/>
              <a:gd name="T76" fmla="*/ 358 w 636"/>
              <a:gd name="T77" fmla="*/ 0 h 916"/>
              <a:gd name="T78" fmla="*/ 386 w 636"/>
              <a:gd name="T79" fmla="*/ 52 h 916"/>
              <a:gd name="T80" fmla="*/ 460 w 636"/>
              <a:gd name="T81" fmla="*/ 66 h 916"/>
              <a:gd name="T82" fmla="*/ 518 w 636"/>
              <a:gd name="T83" fmla="*/ 92 h 916"/>
              <a:gd name="T84" fmla="*/ 550 w 636"/>
              <a:gd name="T85" fmla="*/ 116 h 916"/>
              <a:gd name="T86" fmla="*/ 586 w 636"/>
              <a:gd name="T87" fmla="*/ 160 h 916"/>
              <a:gd name="T88" fmla="*/ 610 w 636"/>
              <a:gd name="T89" fmla="*/ 212 h 916"/>
              <a:gd name="T90" fmla="*/ 284 w 636"/>
              <a:gd name="T91" fmla="*/ 182 h 916"/>
              <a:gd name="T92" fmla="*/ 258 w 636"/>
              <a:gd name="T93" fmla="*/ 194 h 916"/>
              <a:gd name="T94" fmla="*/ 240 w 636"/>
              <a:gd name="T95" fmla="*/ 208 h 916"/>
              <a:gd name="T96" fmla="*/ 228 w 636"/>
              <a:gd name="T97" fmla="*/ 236 h 916"/>
              <a:gd name="T98" fmla="*/ 228 w 636"/>
              <a:gd name="T99" fmla="*/ 256 h 916"/>
              <a:gd name="T100" fmla="*/ 240 w 636"/>
              <a:gd name="T101" fmla="*/ 284 h 916"/>
              <a:gd name="T102" fmla="*/ 258 w 636"/>
              <a:gd name="T103" fmla="*/ 300 h 916"/>
              <a:gd name="T104" fmla="*/ 284 w 636"/>
              <a:gd name="T105" fmla="*/ 182 h 916"/>
              <a:gd name="T106" fmla="*/ 378 w 636"/>
              <a:gd name="T107" fmla="*/ 680 h 916"/>
              <a:gd name="T108" fmla="*/ 422 w 636"/>
              <a:gd name="T109" fmla="*/ 654 h 916"/>
              <a:gd name="T110" fmla="*/ 438 w 636"/>
              <a:gd name="T111" fmla="*/ 630 h 916"/>
              <a:gd name="T112" fmla="*/ 442 w 636"/>
              <a:gd name="T113" fmla="*/ 604 h 916"/>
              <a:gd name="T114" fmla="*/ 434 w 636"/>
              <a:gd name="T115" fmla="*/ 570 h 916"/>
              <a:gd name="T116" fmla="*/ 416 w 636"/>
              <a:gd name="T117" fmla="*/ 550 h 916"/>
              <a:gd name="T118" fmla="*/ 358 w 636"/>
              <a:gd name="T119" fmla="*/ 522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6" h="916">
                <a:moveTo>
                  <a:pt x="614" y="232"/>
                </a:moveTo>
                <a:lnTo>
                  <a:pt x="424" y="262"/>
                </a:lnTo>
                <a:lnTo>
                  <a:pt x="424" y="262"/>
                </a:lnTo>
                <a:lnTo>
                  <a:pt x="410" y="232"/>
                </a:lnTo>
                <a:lnTo>
                  <a:pt x="398" y="212"/>
                </a:lnTo>
                <a:lnTo>
                  <a:pt x="398" y="212"/>
                </a:lnTo>
                <a:lnTo>
                  <a:pt x="392" y="206"/>
                </a:lnTo>
                <a:lnTo>
                  <a:pt x="382" y="198"/>
                </a:lnTo>
                <a:lnTo>
                  <a:pt x="358" y="184"/>
                </a:lnTo>
                <a:lnTo>
                  <a:pt x="358" y="332"/>
                </a:lnTo>
                <a:lnTo>
                  <a:pt x="358" y="332"/>
                </a:lnTo>
                <a:lnTo>
                  <a:pt x="430" y="354"/>
                </a:lnTo>
                <a:lnTo>
                  <a:pt x="462" y="364"/>
                </a:lnTo>
                <a:lnTo>
                  <a:pt x="490" y="376"/>
                </a:lnTo>
                <a:lnTo>
                  <a:pt x="514" y="386"/>
                </a:lnTo>
                <a:lnTo>
                  <a:pt x="534" y="398"/>
                </a:lnTo>
                <a:lnTo>
                  <a:pt x="552" y="408"/>
                </a:lnTo>
                <a:lnTo>
                  <a:pt x="568" y="420"/>
                </a:lnTo>
                <a:lnTo>
                  <a:pt x="568" y="420"/>
                </a:lnTo>
                <a:lnTo>
                  <a:pt x="584" y="436"/>
                </a:lnTo>
                <a:lnTo>
                  <a:pt x="598" y="454"/>
                </a:lnTo>
                <a:lnTo>
                  <a:pt x="610" y="472"/>
                </a:lnTo>
                <a:lnTo>
                  <a:pt x="620" y="490"/>
                </a:lnTo>
                <a:lnTo>
                  <a:pt x="626" y="510"/>
                </a:lnTo>
                <a:lnTo>
                  <a:pt x="632" y="532"/>
                </a:lnTo>
                <a:lnTo>
                  <a:pt x="636" y="554"/>
                </a:lnTo>
                <a:lnTo>
                  <a:pt x="636" y="578"/>
                </a:lnTo>
                <a:lnTo>
                  <a:pt x="636" y="578"/>
                </a:lnTo>
                <a:lnTo>
                  <a:pt x="636" y="604"/>
                </a:lnTo>
                <a:lnTo>
                  <a:pt x="630" y="630"/>
                </a:lnTo>
                <a:lnTo>
                  <a:pt x="622" y="656"/>
                </a:lnTo>
                <a:lnTo>
                  <a:pt x="612" y="680"/>
                </a:lnTo>
                <a:lnTo>
                  <a:pt x="612" y="680"/>
                </a:lnTo>
                <a:lnTo>
                  <a:pt x="598" y="702"/>
                </a:lnTo>
                <a:lnTo>
                  <a:pt x="584" y="722"/>
                </a:lnTo>
                <a:lnTo>
                  <a:pt x="566" y="742"/>
                </a:lnTo>
                <a:lnTo>
                  <a:pt x="548" y="758"/>
                </a:lnTo>
                <a:lnTo>
                  <a:pt x="548" y="758"/>
                </a:lnTo>
                <a:lnTo>
                  <a:pt x="528" y="772"/>
                </a:lnTo>
                <a:lnTo>
                  <a:pt x="508" y="784"/>
                </a:lnTo>
                <a:lnTo>
                  <a:pt x="488" y="796"/>
                </a:lnTo>
                <a:lnTo>
                  <a:pt x="466" y="804"/>
                </a:lnTo>
                <a:lnTo>
                  <a:pt x="466" y="804"/>
                </a:lnTo>
                <a:lnTo>
                  <a:pt x="442" y="810"/>
                </a:lnTo>
                <a:lnTo>
                  <a:pt x="416" y="814"/>
                </a:lnTo>
                <a:lnTo>
                  <a:pt x="390" y="818"/>
                </a:lnTo>
                <a:lnTo>
                  <a:pt x="358" y="820"/>
                </a:lnTo>
                <a:lnTo>
                  <a:pt x="358" y="916"/>
                </a:lnTo>
                <a:lnTo>
                  <a:pt x="284" y="916"/>
                </a:lnTo>
                <a:lnTo>
                  <a:pt x="284" y="820"/>
                </a:lnTo>
                <a:lnTo>
                  <a:pt x="284" y="820"/>
                </a:lnTo>
                <a:lnTo>
                  <a:pt x="248" y="816"/>
                </a:lnTo>
                <a:lnTo>
                  <a:pt x="216" y="810"/>
                </a:lnTo>
                <a:lnTo>
                  <a:pt x="188" y="804"/>
                </a:lnTo>
                <a:lnTo>
                  <a:pt x="162" y="796"/>
                </a:lnTo>
                <a:lnTo>
                  <a:pt x="162" y="796"/>
                </a:lnTo>
                <a:lnTo>
                  <a:pt x="140" y="786"/>
                </a:lnTo>
                <a:lnTo>
                  <a:pt x="118" y="774"/>
                </a:lnTo>
                <a:lnTo>
                  <a:pt x="98" y="762"/>
                </a:lnTo>
                <a:lnTo>
                  <a:pt x="82" y="746"/>
                </a:lnTo>
                <a:lnTo>
                  <a:pt x="82" y="746"/>
                </a:lnTo>
                <a:lnTo>
                  <a:pt x="64" y="730"/>
                </a:lnTo>
                <a:lnTo>
                  <a:pt x="50" y="714"/>
                </a:lnTo>
                <a:lnTo>
                  <a:pt x="38" y="696"/>
                </a:lnTo>
                <a:lnTo>
                  <a:pt x="28" y="680"/>
                </a:lnTo>
                <a:lnTo>
                  <a:pt x="28" y="680"/>
                </a:lnTo>
                <a:lnTo>
                  <a:pt x="20" y="660"/>
                </a:lnTo>
                <a:lnTo>
                  <a:pt x="12" y="640"/>
                </a:lnTo>
                <a:lnTo>
                  <a:pt x="6" y="616"/>
                </a:lnTo>
                <a:lnTo>
                  <a:pt x="0" y="592"/>
                </a:lnTo>
                <a:lnTo>
                  <a:pt x="208" y="568"/>
                </a:lnTo>
                <a:lnTo>
                  <a:pt x="208" y="568"/>
                </a:lnTo>
                <a:lnTo>
                  <a:pt x="214" y="592"/>
                </a:lnTo>
                <a:lnTo>
                  <a:pt x="220" y="612"/>
                </a:lnTo>
                <a:lnTo>
                  <a:pt x="226" y="628"/>
                </a:lnTo>
                <a:lnTo>
                  <a:pt x="234" y="640"/>
                </a:lnTo>
                <a:lnTo>
                  <a:pt x="234" y="640"/>
                </a:lnTo>
                <a:lnTo>
                  <a:pt x="242" y="652"/>
                </a:lnTo>
                <a:lnTo>
                  <a:pt x="254" y="662"/>
                </a:lnTo>
                <a:lnTo>
                  <a:pt x="268" y="672"/>
                </a:lnTo>
                <a:lnTo>
                  <a:pt x="284" y="680"/>
                </a:lnTo>
                <a:lnTo>
                  <a:pt x="284" y="500"/>
                </a:lnTo>
                <a:lnTo>
                  <a:pt x="284" y="500"/>
                </a:lnTo>
                <a:lnTo>
                  <a:pt x="236" y="486"/>
                </a:lnTo>
                <a:lnTo>
                  <a:pt x="196" y="474"/>
                </a:lnTo>
                <a:lnTo>
                  <a:pt x="162" y="462"/>
                </a:lnTo>
                <a:lnTo>
                  <a:pt x="138" y="450"/>
                </a:lnTo>
                <a:lnTo>
                  <a:pt x="138" y="450"/>
                </a:lnTo>
                <a:lnTo>
                  <a:pt x="116" y="438"/>
                </a:lnTo>
                <a:lnTo>
                  <a:pt x="98" y="422"/>
                </a:lnTo>
                <a:lnTo>
                  <a:pt x="80" y="404"/>
                </a:lnTo>
                <a:lnTo>
                  <a:pt x="62" y="382"/>
                </a:lnTo>
                <a:lnTo>
                  <a:pt x="62" y="382"/>
                </a:lnTo>
                <a:lnTo>
                  <a:pt x="48" y="358"/>
                </a:lnTo>
                <a:lnTo>
                  <a:pt x="38" y="332"/>
                </a:lnTo>
                <a:lnTo>
                  <a:pt x="32" y="302"/>
                </a:lnTo>
                <a:lnTo>
                  <a:pt x="30" y="270"/>
                </a:lnTo>
                <a:lnTo>
                  <a:pt x="30" y="270"/>
                </a:lnTo>
                <a:lnTo>
                  <a:pt x="32" y="248"/>
                </a:lnTo>
                <a:lnTo>
                  <a:pt x="34" y="226"/>
                </a:lnTo>
                <a:lnTo>
                  <a:pt x="40" y="206"/>
                </a:lnTo>
                <a:lnTo>
                  <a:pt x="46" y="186"/>
                </a:lnTo>
                <a:lnTo>
                  <a:pt x="56" y="168"/>
                </a:lnTo>
                <a:lnTo>
                  <a:pt x="66" y="150"/>
                </a:lnTo>
                <a:lnTo>
                  <a:pt x="80" y="134"/>
                </a:lnTo>
                <a:lnTo>
                  <a:pt x="94" y="118"/>
                </a:lnTo>
                <a:lnTo>
                  <a:pt x="94" y="118"/>
                </a:lnTo>
                <a:lnTo>
                  <a:pt x="112" y="104"/>
                </a:lnTo>
                <a:lnTo>
                  <a:pt x="130" y="90"/>
                </a:lnTo>
                <a:lnTo>
                  <a:pt x="152" y="80"/>
                </a:lnTo>
                <a:lnTo>
                  <a:pt x="174" y="70"/>
                </a:lnTo>
                <a:lnTo>
                  <a:pt x="198" y="62"/>
                </a:lnTo>
                <a:lnTo>
                  <a:pt x="226" y="56"/>
                </a:lnTo>
                <a:lnTo>
                  <a:pt x="254" y="52"/>
                </a:lnTo>
                <a:lnTo>
                  <a:pt x="284" y="50"/>
                </a:lnTo>
                <a:lnTo>
                  <a:pt x="284" y="0"/>
                </a:lnTo>
                <a:lnTo>
                  <a:pt x="358" y="0"/>
                </a:lnTo>
                <a:lnTo>
                  <a:pt x="358" y="50"/>
                </a:lnTo>
                <a:lnTo>
                  <a:pt x="358" y="50"/>
                </a:lnTo>
                <a:lnTo>
                  <a:pt x="386" y="52"/>
                </a:lnTo>
                <a:lnTo>
                  <a:pt x="412" y="56"/>
                </a:lnTo>
                <a:lnTo>
                  <a:pt x="438" y="60"/>
                </a:lnTo>
                <a:lnTo>
                  <a:pt x="460" y="66"/>
                </a:lnTo>
                <a:lnTo>
                  <a:pt x="482" y="74"/>
                </a:lnTo>
                <a:lnTo>
                  <a:pt x="502" y="82"/>
                </a:lnTo>
                <a:lnTo>
                  <a:pt x="518" y="92"/>
                </a:lnTo>
                <a:lnTo>
                  <a:pt x="536" y="104"/>
                </a:lnTo>
                <a:lnTo>
                  <a:pt x="536" y="104"/>
                </a:lnTo>
                <a:lnTo>
                  <a:pt x="550" y="116"/>
                </a:lnTo>
                <a:lnTo>
                  <a:pt x="562" y="130"/>
                </a:lnTo>
                <a:lnTo>
                  <a:pt x="574" y="144"/>
                </a:lnTo>
                <a:lnTo>
                  <a:pt x="586" y="160"/>
                </a:lnTo>
                <a:lnTo>
                  <a:pt x="594" y="176"/>
                </a:lnTo>
                <a:lnTo>
                  <a:pt x="602" y="194"/>
                </a:lnTo>
                <a:lnTo>
                  <a:pt x="610" y="212"/>
                </a:lnTo>
                <a:lnTo>
                  <a:pt x="614" y="232"/>
                </a:lnTo>
                <a:lnTo>
                  <a:pt x="614" y="232"/>
                </a:lnTo>
                <a:close/>
                <a:moveTo>
                  <a:pt x="284" y="182"/>
                </a:moveTo>
                <a:lnTo>
                  <a:pt x="284" y="182"/>
                </a:lnTo>
                <a:lnTo>
                  <a:pt x="270" y="188"/>
                </a:lnTo>
                <a:lnTo>
                  <a:pt x="258" y="194"/>
                </a:lnTo>
                <a:lnTo>
                  <a:pt x="246" y="200"/>
                </a:lnTo>
                <a:lnTo>
                  <a:pt x="240" y="208"/>
                </a:lnTo>
                <a:lnTo>
                  <a:pt x="240" y="208"/>
                </a:lnTo>
                <a:lnTo>
                  <a:pt x="234" y="216"/>
                </a:lnTo>
                <a:lnTo>
                  <a:pt x="230" y="226"/>
                </a:lnTo>
                <a:lnTo>
                  <a:pt x="228" y="236"/>
                </a:lnTo>
                <a:lnTo>
                  <a:pt x="226" y="246"/>
                </a:lnTo>
                <a:lnTo>
                  <a:pt x="226" y="246"/>
                </a:lnTo>
                <a:lnTo>
                  <a:pt x="228" y="256"/>
                </a:lnTo>
                <a:lnTo>
                  <a:pt x="230" y="266"/>
                </a:lnTo>
                <a:lnTo>
                  <a:pt x="234" y="276"/>
                </a:lnTo>
                <a:lnTo>
                  <a:pt x="240" y="284"/>
                </a:lnTo>
                <a:lnTo>
                  <a:pt x="240" y="284"/>
                </a:lnTo>
                <a:lnTo>
                  <a:pt x="248" y="292"/>
                </a:lnTo>
                <a:lnTo>
                  <a:pt x="258" y="300"/>
                </a:lnTo>
                <a:lnTo>
                  <a:pt x="270" y="306"/>
                </a:lnTo>
                <a:lnTo>
                  <a:pt x="284" y="312"/>
                </a:lnTo>
                <a:lnTo>
                  <a:pt x="284" y="182"/>
                </a:lnTo>
                <a:close/>
                <a:moveTo>
                  <a:pt x="358" y="686"/>
                </a:moveTo>
                <a:lnTo>
                  <a:pt x="358" y="686"/>
                </a:lnTo>
                <a:lnTo>
                  <a:pt x="378" y="680"/>
                </a:lnTo>
                <a:lnTo>
                  <a:pt x="396" y="672"/>
                </a:lnTo>
                <a:lnTo>
                  <a:pt x="410" y="664"/>
                </a:lnTo>
                <a:lnTo>
                  <a:pt x="422" y="654"/>
                </a:lnTo>
                <a:lnTo>
                  <a:pt x="422" y="654"/>
                </a:lnTo>
                <a:lnTo>
                  <a:pt x="432" y="642"/>
                </a:lnTo>
                <a:lnTo>
                  <a:pt x="438" y="630"/>
                </a:lnTo>
                <a:lnTo>
                  <a:pt x="442" y="618"/>
                </a:lnTo>
                <a:lnTo>
                  <a:pt x="442" y="604"/>
                </a:lnTo>
                <a:lnTo>
                  <a:pt x="442" y="604"/>
                </a:lnTo>
                <a:lnTo>
                  <a:pt x="442" y="592"/>
                </a:lnTo>
                <a:lnTo>
                  <a:pt x="438" y="580"/>
                </a:lnTo>
                <a:lnTo>
                  <a:pt x="434" y="570"/>
                </a:lnTo>
                <a:lnTo>
                  <a:pt x="426" y="560"/>
                </a:lnTo>
                <a:lnTo>
                  <a:pt x="426" y="560"/>
                </a:lnTo>
                <a:lnTo>
                  <a:pt x="416" y="550"/>
                </a:lnTo>
                <a:lnTo>
                  <a:pt x="400" y="540"/>
                </a:lnTo>
                <a:lnTo>
                  <a:pt x="382" y="530"/>
                </a:lnTo>
                <a:lnTo>
                  <a:pt x="358" y="522"/>
                </a:lnTo>
                <a:lnTo>
                  <a:pt x="358" y="6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74" name="Group 547"/>
          <p:cNvGrpSpPr>
            <a:grpSpLocks/>
          </p:cNvGrpSpPr>
          <p:nvPr/>
        </p:nvGrpSpPr>
        <p:grpSpPr bwMode="auto">
          <a:xfrm rot="20140207">
            <a:off x="1807304" y="2937460"/>
            <a:ext cx="224141" cy="353054"/>
            <a:chOff x="2135" y="2000"/>
            <a:chExt cx="858" cy="1212"/>
          </a:xfrm>
        </p:grpSpPr>
        <p:sp>
          <p:nvSpPr>
            <p:cNvPr id="175" name="AutoShape 548"/>
            <p:cNvSpPr>
              <a:spLocks noChangeAspect="1" noChangeArrowheads="1" noTextEdit="1"/>
            </p:cNvSpPr>
            <p:nvPr/>
          </p:nvSpPr>
          <p:spPr bwMode="auto">
            <a:xfrm>
              <a:off x="2135" y="2000"/>
              <a:ext cx="858" cy="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6" name="Freeform 549"/>
            <p:cNvSpPr>
              <a:spLocks/>
            </p:cNvSpPr>
            <p:nvPr/>
          </p:nvSpPr>
          <p:spPr bwMode="auto">
            <a:xfrm>
              <a:off x="2454" y="2302"/>
              <a:ext cx="327" cy="348"/>
            </a:xfrm>
            <a:custGeom>
              <a:avLst/>
              <a:gdLst>
                <a:gd name="T0" fmla="*/ 327 w 327"/>
                <a:gd name="T1" fmla="*/ 0 h 348"/>
                <a:gd name="T2" fmla="*/ 98 w 327"/>
                <a:gd name="T3" fmla="*/ 0 h 348"/>
                <a:gd name="T4" fmla="*/ 70 w 327"/>
                <a:gd name="T5" fmla="*/ 0 h 348"/>
                <a:gd name="T6" fmla="*/ 46 w 327"/>
                <a:gd name="T7" fmla="*/ 6 h 348"/>
                <a:gd name="T8" fmla="*/ 31 w 327"/>
                <a:gd name="T9" fmla="*/ 11 h 348"/>
                <a:gd name="T10" fmla="*/ 18 w 327"/>
                <a:gd name="T11" fmla="*/ 24 h 348"/>
                <a:gd name="T12" fmla="*/ 9 w 327"/>
                <a:gd name="T13" fmla="*/ 39 h 348"/>
                <a:gd name="T14" fmla="*/ 7 w 327"/>
                <a:gd name="T15" fmla="*/ 63 h 348"/>
                <a:gd name="T16" fmla="*/ 0 w 327"/>
                <a:gd name="T17" fmla="*/ 98 h 348"/>
                <a:gd name="T18" fmla="*/ 0 w 327"/>
                <a:gd name="T19" fmla="*/ 137 h 348"/>
                <a:gd name="T20" fmla="*/ 0 w 327"/>
                <a:gd name="T21" fmla="*/ 348 h 348"/>
                <a:gd name="T22" fmla="*/ 327 w 327"/>
                <a:gd name="T23" fmla="*/ 348 h 348"/>
                <a:gd name="T24" fmla="*/ 327 w 327"/>
                <a:gd name="T25" fmla="*/ 0 h 348"/>
                <a:gd name="T26" fmla="*/ 327 w 327"/>
                <a:gd name="T2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7" h="348">
                  <a:moveTo>
                    <a:pt x="327" y="0"/>
                  </a:moveTo>
                  <a:lnTo>
                    <a:pt x="98" y="0"/>
                  </a:lnTo>
                  <a:lnTo>
                    <a:pt x="70" y="0"/>
                  </a:lnTo>
                  <a:lnTo>
                    <a:pt x="46" y="6"/>
                  </a:lnTo>
                  <a:lnTo>
                    <a:pt x="31" y="11"/>
                  </a:lnTo>
                  <a:lnTo>
                    <a:pt x="18" y="24"/>
                  </a:lnTo>
                  <a:lnTo>
                    <a:pt x="9" y="39"/>
                  </a:lnTo>
                  <a:lnTo>
                    <a:pt x="7" y="63"/>
                  </a:lnTo>
                  <a:lnTo>
                    <a:pt x="0" y="98"/>
                  </a:lnTo>
                  <a:lnTo>
                    <a:pt x="0" y="137"/>
                  </a:lnTo>
                  <a:lnTo>
                    <a:pt x="0" y="348"/>
                  </a:lnTo>
                  <a:lnTo>
                    <a:pt x="327" y="348"/>
                  </a:lnTo>
                  <a:lnTo>
                    <a:pt x="327" y="0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7" name="Freeform 550"/>
            <p:cNvSpPr>
              <a:spLocks/>
            </p:cNvSpPr>
            <p:nvPr/>
          </p:nvSpPr>
          <p:spPr bwMode="auto">
            <a:xfrm>
              <a:off x="2455" y="2677"/>
              <a:ext cx="536" cy="533"/>
            </a:xfrm>
            <a:custGeom>
              <a:avLst/>
              <a:gdLst>
                <a:gd name="T0" fmla="*/ 0 w 536"/>
                <a:gd name="T1" fmla="*/ 0 h 533"/>
                <a:gd name="T2" fmla="*/ 0 w 536"/>
                <a:gd name="T3" fmla="*/ 333 h 533"/>
                <a:gd name="T4" fmla="*/ 0 w 536"/>
                <a:gd name="T5" fmla="*/ 353 h 533"/>
                <a:gd name="T6" fmla="*/ 7 w 536"/>
                <a:gd name="T7" fmla="*/ 374 h 533"/>
                <a:gd name="T8" fmla="*/ 11 w 536"/>
                <a:gd name="T9" fmla="*/ 392 h 533"/>
                <a:gd name="T10" fmla="*/ 21 w 536"/>
                <a:gd name="T11" fmla="*/ 411 h 533"/>
                <a:gd name="T12" fmla="*/ 30 w 536"/>
                <a:gd name="T13" fmla="*/ 426 h 533"/>
                <a:gd name="T14" fmla="*/ 44 w 536"/>
                <a:gd name="T15" fmla="*/ 442 h 533"/>
                <a:gd name="T16" fmla="*/ 60 w 536"/>
                <a:gd name="T17" fmla="*/ 459 h 533"/>
                <a:gd name="T18" fmla="*/ 80 w 536"/>
                <a:gd name="T19" fmla="*/ 475 h 533"/>
                <a:gd name="T20" fmla="*/ 100 w 536"/>
                <a:gd name="T21" fmla="*/ 487 h 533"/>
                <a:gd name="T22" fmla="*/ 120 w 536"/>
                <a:gd name="T23" fmla="*/ 499 h 533"/>
                <a:gd name="T24" fmla="*/ 143 w 536"/>
                <a:gd name="T25" fmla="*/ 509 h 533"/>
                <a:gd name="T26" fmla="*/ 167 w 536"/>
                <a:gd name="T27" fmla="*/ 518 h 533"/>
                <a:gd name="T28" fmla="*/ 190 w 536"/>
                <a:gd name="T29" fmla="*/ 523 h 533"/>
                <a:gd name="T30" fmla="*/ 213 w 536"/>
                <a:gd name="T31" fmla="*/ 527 h 533"/>
                <a:gd name="T32" fmla="*/ 240 w 536"/>
                <a:gd name="T33" fmla="*/ 529 h 533"/>
                <a:gd name="T34" fmla="*/ 270 w 536"/>
                <a:gd name="T35" fmla="*/ 533 h 533"/>
                <a:gd name="T36" fmla="*/ 296 w 536"/>
                <a:gd name="T37" fmla="*/ 529 h 533"/>
                <a:gd name="T38" fmla="*/ 323 w 536"/>
                <a:gd name="T39" fmla="*/ 527 h 533"/>
                <a:gd name="T40" fmla="*/ 346 w 536"/>
                <a:gd name="T41" fmla="*/ 523 h 533"/>
                <a:gd name="T42" fmla="*/ 373 w 536"/>
                <a:gd name="T43" fmla="*/ 518 h 533"/>
                <a:gd name="T44" fmla="*/ 396 w 536"/>
                <a:gd name="T45" fmla="*/ 509 h 533"/>
                <a:gd name="T46" fmla="*/ 416 w 536"/>
                <a:gd name="T47" fmla="*/ 499 h 533"/>
                <a:gd name="T48" fmla="*/ 439 w 536"/>
                <a:gd name="T49" fmla="*/ 487 h 533"/>
                <a:gd name="T50" fmla="*/ 460 w 536"/>
                <a:gd name="T51" fmla="*/ 475 h 533"/>
                <a:gd name="T52" fmla="*/ 476 w 536"/>
                <a:gd name="T53" fmla="*/ 459 h 533"/>
                <a:gd name="T54" fmla="*/ 492 w 536"/>
                <a:gd name="T55" fmla="*/ 444 h 533"/>
                <a:gd name="T56" fmla="*/ 506 w 536"/>
                <a:gd name="T57" fmla="*/ 426 h 533"/>
                <a:gd name="T58" fmla="*/ 515 w 536"/>
                <a:gd name="T59" fmla="*/ 411 h 533"/>
                <a:gd name="T60" fmla="*/ 525 w 536"/>
                <a:gd name="T61" fmla="*/ 392 h 533"/>
                <a:gd name="T62" fmla="*/ 532 w 536"/>
                <a:gd name="T63" fmla="*/ 374 h 533"/>
                <a:gd name="T64" fmla="*/ 536 w 536"/>
                <a:gd name="T65" fmla="*/ 353 h 533"/>
                <a:gd name="T66" fmla="*/ 536 w 536"/>
                <a:gd name="T67" fmla="*/ 333 h 533"/>
                <a:gd name="T68" fmla="*/ 536 w 536"/>
                <a:gd name="T69" fmla="*/ 0 h 533"/>
                <a:gd name="T70" fmla="*/ 0 w 536"/>
                <a:gd name="T71" fmla="*/ 0 h 533"/>
                <a:gd name="T72" fmla="*/ 0 w 536"/>
                <a:gd name="T7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6" h="533">
                  <a:moveTo>
                    <a:pt x="0" y="0"/>
                  </a:moveTo>
                  <a:lnTo>
                    <a:pt x="0" y="333"/>
                  </a:lnTo>
                  <a:lnTo>
                    <a:pt x="0" y="353"/>
                  </a:lnTo>
                  <a:lnTo>
                    <a:pt x="7" y="374"/>
                  </a:lnTo>
                  <a:lnTo>
                    <a:pt x="11" y="392"/>
                  </a:lnTo>
                  <a:lnTo>
                    <a:pt x="21" y="411"/>
                  </a:lnTo>
                  <a:lnTo>
                    <a:pt x="30" y="426"/>
                  </a:lnTo>
                  <a:lnTo>
                    <a:pt x="44" y="442"/>
                  </a:lnTo>
                  <a:lnTo>
                    <a:pt x="60" y="459"/>
                  </a:lnTo>
                  <a:lnTo>
                    <a:pt x="80" y="475"/>
                  </a:lnTo>
                  <a:lnTo>
                    <a:pt x="100" y="487"/>
                  </a:lnTo>
                  <a:lnTo>
                    <a:pt x="120" y="499"/>
                  </a:lnTo>
                  <a:lnTo>
                    <a:pt x="143" y="509"/>
                  </a:lnTo>
                  <a:lnTo>
                    <a:pt x="167" y="518"/>
                  </a:lnTo>
                  <a:lnTo>
                    <a:pt x="190" y="523"/>
                  </a:lnTo>
                  <a:lnTo>
                    <a:pt x="213" y="527"/>
                  </a:lnTo>
                  <a:lnTo>
                    <a:pt x="240" y="529"/>
                  </a:lnTo>
                  <a:lnTo>
                    <a:pt x="270" y="533"/>
                  </a:lnTo>
                  <a:lnTo>
                    <a:pt x="296" y="529"/>
                  </a:lnTo>
                  <a:lnTo>
                    <a:pt x="323" y="527"/>
                  </a:lnTo>
                  <a:lnTo>
                    <a:pt x="346" y="523"/>
                  </a:lnTo>
                  <a:lnTo>
                    <a:pt x="373" y="518"/>
                  </a:lnTo>
                  <a:lnTo>
                    <a:pt x="396" y="509"/>
                  </a:lnTo>
                  <a:lnTo>
                    <a:pt x="416" y="499"/>
                  </a:lnTo>
                  <a:lnTo>
                    <a:pt x="439" y="487"/>
                  </a:lnTo>
                  <a:lnTo>
                    <a:pt x="460" y="475"/>
                  </a:lnTo>
                  <a:lnTo>
                    <a:pt x="476" y="459"/>
                  </a:lnTo>
                  <a:lnTo>
                    <a:pt x="492" y="444"/>
                  </a:lnTo>
                  <a:lnTo>
                    <a:pt x="506" y="426"/>
                  </a:lnTo>
                  <a:lnTo>
                    <a:pt x="515" y="411"/>
                  </a:lnTo>
                  <a:lnTo>
                    <a:pt x="525" y="392"/>
                  </a:lnTo>
                  <a:lnTo>
                    <a:pt x="532" y="374"/>
                  </a:lnTo>
                  <a:lnTo>
                    <a:pt x="536" y="353"/>
                  </a:lnTo>
                  <a:lnTo>
                    <a:pt x="536" y="333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8" name="Freeform 551"/>
            <p:cNvSpPr>
              <a:spLocks/>
            </p:cNvSpPr>
            <p:nvPr/>
          </p:nvSpPr>
          <p:spPr bwMode="auto">
            <a:xfrm>
              <a:off x="2800" y="2302"/>
              <a:ext cx="186" cy="348"/>
            </a:xfrm>
            <a:custGeom>
              <a:avLst/>
              <a:gdLst>
                <a:gd name="T0" fmla="*/ 0 w 186"/>
                <a:gd name="T1" fmla="*/ 0 h 348"/>
                <a:gd name="T2" fmla="*/ 0 w 186"/>
                <a:gd name="T3" fmla="*/ 348 h 348"/>
                <a:gd name="T4" fmla="*/ 186 w 186"/>
                <a:gd name="T5" fmla="*/ 348 h 348"/>
                <a:gd name="T6" fmla="*/ 186 w 186"/>
                <a:gd name="T7" fmla="*/ 137 h 348"/>
                <a:gd name="T8" fmla="*/ 186 w 186"/>
                <a:gd name="T9" fmla="*/ 94 h 348"/>
                <a:gd name="T10" fmla="*/ 183 w 186"/>
                <a:gd name="T11" fmla="*/ 61 h 348"/>
                <a:gd name="T12" fmla="*/ 177 w 186"/>
                <a:gd name="T13" fmla="*/ 36 h 348"/>
                <a:gd name="T14" fmla="*/ 170 w 186"/>
                <a:gd name="T15" fmla="*/ 21 h 348"/>
                <a:gd name="T16" fmla="*/ 162 w 186"/>
                <a:gd name="T17" fmla="*/ 11 h 348"/>
                <a:gd name="T18" fmla="*/ 146 w 186"/>
                <a:gd name="T19" fmla="*/ 3 h 348"/>
                <a:gd name="T20" fmla="*/ 125 w 186"/>
                <a:gd name="T21" fmla="*/ 0 h 348"/>
                <a:gd name="T22" fmla="*/ 101 w 186"/>
                <a:gd name="T23" fmla="*/ 0 h 348"/>
                <a:gd name="T24" fmla="*/ 0 w 186"/>
                <a:gd name="T25" fmla="*/ 0 h 348"/>
                <a:gd name="T26" fmla="*/ 0 w 186"/>
                <a:gd name="T2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348">
                  <a:moveTo>
                    <a:pt x="0" y="0"/>
                  </a:moveTo>
                  <a:lnTo>
                    <a:pt x="0" y="348"/>
                  </a:lnTo>
                  <a:lnTo>
                    <a:pt x="186" y="348"/>
                  </a:lnTo>
                  <a:lnTo>
                    <a:pt x="186" y="137"/>
                  </a:lnTo>
                  <a:lnTo>
                    <a:pt x="186" y="94"/>
                  </a:lnTo>
                  <a:lnTo>
                    <a:pt x="183" y="61"/>
                  </a:lnTo>
                  <a:lnTo>
                    <a:pt x="177" y="36"/>
                  </a:lnTo>
                  <a:lnTo>
                    <a:pt x="170" y="21"/>
                  </a:lnTo>
                  <a:lnTo>
                    <a:pt x="162" y="11"/>
                  </a:lnTo>
                  <a:lnTo>
                    <a:pt x="146" y="3"/>
                  </a:lnTo>
                  <a:lnTo>
                    <a:pt x="125" y="0"/>
                  </a:lnTo>
                  <a:lnTo>
                    <a:pt x="1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9" name="Freeform 552"/>
            <p:cNvSpPr>
              <a:spLocks/>
            </p:cNvSpPr>
            <p:nvPr/>
          </p:nvSpPr>
          <p:spPr bwMode="auto">
            <a:xfrm>
              <a:off x="2733" y="2338"/>
              <a:ext cx="106" cy="244"/>
            </a:xfrm>
            <a:custGeom>
              <a:avLst/>
              <a:gdLst>
                <a:gd name="T0" fmla="*/ 106 w 106"/>
                <a:gd name="T1" fmla="*/ 49 h 244"/>
                <a:gd name="T2" fmla="*/ 106 w 106"/>
                <a:gd name="T3" fmla="*/ 49 h 244"/>
                <a:gd name="T4" fmla="*/ 106 w 106"/>
                <a:gd name="T5" fmla="*/ 40 h 244"/>
                <a:gd name="T6" fmla="*/ 103 w 106"/>
                <a:gd name="T7" fmla="*/ 31 h 244"/>
                <a:gd name="T8" fmla="*/ 98 w 106"/>
                <a:gd name="T9" fmla="*/ 21 h 244"/>
                <a:gd name="T10" fmla="*/ 91 w 106"/>
                <a:gd name="T11" fmla="*/ 15 h 244"/>
                <a:gd name="T12" fmla="*/ 81 w 106"/>
                <a:gd name="T13" fmla="*/ 9 h 244"/>
                <a:gd name="T14" fmla="*/ 72 w 106"/>
                <a:gd name="T15" fmla="*/ 3 h 244"/>
                <a:gd name="T16" fmla="*/ 63 w 106"/>
                <a:gd name="T17" fmla="*/ 0 h 244"/>
                <a:gd name="T18" fmla="*/ 54 w 106"/>
                <a:gd name="T19" fmla="*/ 0 h 244"/>
                <a:gd name="T20" fmla="*/ 42 w 106"/>
                <a:gd name="T21" fmla="*/ 0 h 244"/>
                <a:gd name="T22" fmla="*/ 33 w 106"/>
                <a:gd name="T23" fmla="*/ 3 h 244"/>
                <a:gd name="T24" fmla="*/ 24 w 106"/>
                <a:gd name="T25" fmla="*/ 9 h 244"/>
                <a:gd name="T26" fmla="*/ 15 w 106"/>
                <a:gd name="T27" fmla="*/ 15 h 244"/>
                <a:gd name="T28" fmla="*/ 8 w 106"/>
                <a:gd name="T29" fmla="*/ 21 h 244"/>
                <a:gd name="T30" fmla="*/ 2 w 106"/>
                <a:gd name="T31" fmla="*/ 31 h 244"/>
                <a:gd name="T32" fmla="*/ 0 w 106"/>
                <a:gd name="T33" fmla="*/ 40 h 244"/>
                <a:gd name="T34" fmla="*/ 0 w 106"/>
                <a:gd name="T35" fmla="*/ 49 h 244"/>
                <a:gd name="T36" fmla="*/ 0 w 106"/>
                <a:gd name="T37" fmla="*/ 195 h 244"/>
                <a:gd name="T38" fmla="*/ 0 w 106"/>
                <a:gd name="T39" fmla="*/ 205 h 244"/>
                <a:gd name="T40" fmla="*/ 2 w 106"/>
                <a:gd name="T41" fmla="*/ 214 h 244"/>
                <a:gd name="T42" fmla="*/ 8 w 106"/>
                <a:gd name="T43" fmla="*/ 223 h 244"/>
                <a:gd name="T44" fmla="*/ 15 w 106"/>
                <a:gd name="T45" fmla="*/ 229 h 244"/>
                <a:gd name="T46" fmla="*/ 24 w 106"/>
                <a:gd name="T47" fmla="*/ 236 h 244"/>
                <a:gd name="T48" fmla="*/ 33 w 106"/>
                <a:gd name="T49" fmla="*/ 242 h 244"/>
                <a:gd name="T50" fmla="*/ 42 w 106"/>
                <a:gd name="T51" fmla="*/ 244 h 244"/>
                <a:gd name="T52" fmla="*/ 54 w 106"/>
                <a:gd name="T53" fmla="*/ 244 h 244"/>
                <a:gd name="T54" fmla="*/ 63 w 106"/>
                <a:gd name="T55" fmla="*/ 244 h 244"/>
                <a:gd name="T56" fmla="*/ 72 w 106"/>
                <a:gd name="T57" fmla="*/ 242 h 244"/>
                <a:gd name="T58" fmla="*/ 81 w 106"/>
                <a:gd name="T59" fmla="*/ 236 h 244"/>
                <a:gd name="T60" fmla="*/ 91 w 106"/>
                <a:gd name="T61" fmla="*/ 229 h 244"/>
                <a:gd name="T62" fmla="*/ 98 w 106"/>
                <a:gd name="T63" fmla="*/ 223 h 244"/>
                <a:gd name="T64" fmla="*/ 103 w 106"/>
                <a:gd name="T65" fmla="*/ 214 h 244"/>
                <a:gd name="T66" fmla="*/ 106 w 106"/>
                <a:gd name="T67" fmla="*/ 205 h 244"/>
                <a:gd name="T68" fmla="*/ 106 w 106"/>
                <a:gd name="T69" fmla="*/ 195 h 244"/>
                <a:gd name="T70" fmla="*/ 106 w 106"/>
                <a:gd name="T71" fmla="*/ 49 h 244"/>
                <a:gd name="T72" fmla="*/ 106 w 106"/>
                <a:gd name="T73" fmla="*/ 4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" h="244">
                  <a:moveTo>
                    <a:pt x="106" y="49"/>
                  </a:moveTo>
                  <a:lnTo>
                    <a:pt x="106" y="49"/>
                  </a:lnTo>
                  <a:lnTo>
                    <a:pt x="106" y="40"/>
                  </a:lnTo>
                  <a:lnTo>
                    <a:pt x="103" y="31"/>
                  </a:lnTo>
                  <a:lnTo>
                    <a:pt x="98" y="21"/>
                  </a:lnTo>
                  <a:lnTo>
                    <a:pt x="91" y="15"/>
                  </a:lnTo>
                  <a:lnTo>
                    <a:pt x="81" y="9"/>
                  </a:lnTo>
                  <a:lnTo>
                    <a:pt x="72" y="3"/>
                  </a:lnTo>
                  <a:lnTo>
                    <a:pt x="63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3" y="3"/>
                  </a:lnTo>
                  <a:lnTo>
                    <a:pt x="24" y="9"/>
                  </a:lnTo>
                  <a:lnTo>
                    <a:pt x="15" y="15"/>
                  </a:lnTo>
                  <a:lnTo>
                    <a:pt x="8" y="21"/>
                  </a:lnTo>
                  <a:lnTo>
                    <a:pt x="2" y="31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0" y="195"/>
                  </a:lnTo>
                  <a:lnTo>
                    <a:pt x="0" y="205"/>
                  </a:lnTo>
                  <a:lnTo>
                    <a:pt x="2" y="214"/>
                  </a:lnTo>
                  <a:lnTo>
                    <a:pt x="8" y="223"/>
                  </a:lnTo>
                  <a:lnTo>
                    <a:pt x="15" y="229"/>
                  </a:lnTo>
                  <a:lnTo>
                    <a:pt x="24" y="236"/>
                  </a:lnTo>
                  <a:lnTo>
                    <a:pt x="33" y="242"/>
                  </a:lnTo>
                  <a:lnTo>
                    <a:pt x="42" y="244"/>
                  </a:lnTo>
                  <a:lnTo>
                    <a:pt x="54" y="244"/>
                  </a:lnTo>
                  <a:lnTo>
                    <a:pt x="63" y="244"/>
                  </a:lnTo>
                  <a:lnTo>
                    <a:pt x="72" y="242"/>
                  </a:lnTo>
                  <a:lnTo>
                    <a:pt x="81" y="236"/>
                  </a:lnTo>
                  <a:lnTo>
                    <a:pt x="91" y="229"/>
                  </a:lnTo>
                  <a:lnTo>
                    <a:pt x="98" y="223"/>
                  </a:lnTo>
                  <a:lnTo>
                    <a:pt x="103" y="214"/>
                  </a:lnTo>
                  <a:lnTo>
                    <a:pt x="106" y="205"/>
                  </a:lnTo>
                  <a:lnTo>
                    <a:pt x="106" y="195"/>
                  </a:lnTo>
                  <a:lnTo>
                    <a:pt x="106" y="49"/>
                  </a:lnTo>
                  <a:lnTo>
                    <a:pt x="106" y="49"/>
                  </a:lnTo>
                  <a:close/>
                </a:path>
              </a:pathLst>
            </a:custGeom>
            <a:solidFill>
              <a:srgbClr val="336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0" name="Freeform 553"/>
            <p:cNvSpPr>
              <a:spLocks/>
            </p:cNvSpPr>
            <p:nvPr/>
          </p:nvSpPr>
          <p:spPr bwMode="auto">
            <a:xfrm>
              <a:off x="2151" y="2016"/>
              <a:ext cx="637" cy="284"/>
            </a:xfrm>
            <a:custGeom>
              <a:avLst/>
              <a:gdLst>
                <a:gd name="T0" fmla="*/ 627 w 637"/>
                <a:gd name="T1" fmla="*/ 284 h 284"/>
                <a:gd name="T2" fmla="*/ 629 w 637"/>
                <a:gd name="T3" fmla="*/ 264 h 284"/>
                <a:gd name="T4" fmla="*/ 632 w 637"/>
                <a:gd name="T5" fmla="*/ 246 h 284"/>
                <a:gd name="T6" fmla="*/ 634 w 637"/>
                <a:gd name="T7" fmla="*/ 226 h 284"/>
                <a:gd name="T8" fmla="*/ 635 w 637"/>
                <a:gd name="T9" fmla="*/ 217 h 284"/>
                <a:gd name="T10" fmla="*/ 636 w 637"/>
                <a:gd name="T11" fmla="*/ 206 h 284"/>
                <a:gd name="T12" fmla="*/ 636 w 637"/>
                <a:gd name="T13" fmla="*/ 197 h 284"/>
                <a:gd name="T14" fmla="*/ 637 w 637"/>
                <a:gd name="T15" fmla="*/ 188 h 284"/>
                <a:gd name="T16" fmla="*/ 637 w 637"/>
                <a:gd name="T17" fmla="*/ 179 h 284"/>
                <a:gd name="T18" fmla="*/ 637 w 637"/>
                <a:gd name="T19" fmla="*/ 169 h 284"/>
                <a:gd name="T20" fmla="*/ 637 w 637"/>
                <a:gd name="T21" fmla="*/ 161 h 284"/>
                <a:gd name="T22" fmla="*/ 636 w 637"/>
                <a:gd name="T23" fmla="*/ 152 h 284"/>
                <a:gd name="T24" fmla="*/ 635 w 637"/>
                <a:gd name="T25" fmla="*/ 143 h 284"/>
                <a:gd name="T26" fmla="*/ 634 w 637"/>
                <a:gd name="T27" fmla="*/ 135 h 284"/>
                <a:gd name="T28" fmla="*/ 632 w 637"/>
                <a:gd name="T29" fmla="*/ 127 h 284"/>
                <a:gd name="T30" fmla="*/ 630 w 637"/>
                <a:gd name="T31" fmla="*/ 119 h 284"/>
                <a:gd name="T32" fmla="*/ 628 w 637"/>
                <a:gd name="T33" fmla="*/ 111 h 284"/>
                <a:gd name="T34" fmla="*/ 625 w 637"/>
                <a:gd name="T35" fmla="*/ 103 h 284"/>
                <a:gd name="T36" fmla="*/ 622 w 637"/>
                <a:gd name="T37" fmla="*/ 96 h 284"/>
                <a:gd name="T38" fmla="*/ 619 w 637"/>
                <a:gd name="T39" fmla="*/ 88 h 284"/>
                <a:gd name="T40" fmla="*/ 614 w 637"/>
                <a:gd name="T41" fmla="*/ 82 h 284"/>
                <a:gd name="T42" fmla="*/ 609 w 637"/>
                <a:gd name="T43" fmla="*/ 74 h 284"/>
                <a:gd name="T44" fmla="*/ 605 w 637"/>
                <a:gd name="T45" fmla="*/ 68 h 284"/>
                <a:gd name="T46" fmla="*/ 601 w 637"/>
                <a:gd name="T47" fmla="*/ 65 h 284"/>
                <a:gd name="T48" fmla="*/ 599 w 637"/>
                <a:gd name="T49" fmla="*/ 61 h 284"/>
                <a:gd name="T50" fmla="*/ 596 w 637"/>
                <a:gd name="T51" fmla="*/ 59 h 284"/>
                <a:gd name="T52" fmla="*/ 592 w 637"/>
                <a:gd name="T53" fmla="*/ 55 h 284"/>
                <a:gd name="T54" fmla="*/ 589 w 637"/>
                <a:gd name="T55" fmla="*/ 53 h 284"/>
                <a:gd name="T56" fmla="*/ 586 w 637"/>
                <a:gd name="T57" fmla="*/ 50 h 284"/>
                <a:gd name="T58" fmla="*/ 582 w 637"/>
                <a:gd name="T59" fmla="*/ 47 h 284"/>
                <a:gd name="T60" fmla="*/ 578 w 637"/>
                <a:gd name="T61" fmla="*/ 44 h 284"/>
                <a:gd name="T62" fmla="*/ 574 w 637"/>
                <a:gd name="T63" fmla="*/ 42 h 284"/>
                <a:gd name="T64" fmla="*/ 570 w 637"/>
                <a:gd name="T65" fmla="*/ 39 h 284"/>
                <a:gd name="T66" fmla="*/ 566 w 637"/>
                <a:gd name="T67" fmla="*/ 37 h 284"/>
                <a:gd name="T68" fmla="*/ 561 w 637"/>
                <a:gd name="T69" fmla="*/ 35 h 284"/>
                <a:gd name="T70" fmla="*/ 558 w 637"/>
                <a:gd name="T71" fmla="*/ 32 h 284"/>
                <a:gd name="T72" fmla="*/ 552 w 637"/>
                <a:gd name="T73" fmla="*/ 30 h 284"/>
                <a:gd name="T74" fmla="*/ 543 w 637"/>
                <a:gd name="T75" fmla="*/ 27 h 284"/>
                <a:gd name="T76" fmla="*/ 531 w 637"/>
                <a:gd name="T77" fmla="*/ 23 h 284"/>
                <a:gd name="T78" fmla="*/ 520 w 637"/>
                <a:gd name="T79" fmla="*/ 20 h 284"/>
                <a:gd name="T80" fmla="*/ 508 w 637"/>
                <a:gd name="T81" fmla="*/ 16 h 284"/>
                <a:gd name="T82" fmla="*/ 495 w 637"/>
                <a:gd name="T83" fmla="*/ 13 h 284"/>
                <a:gd name="T84" fmla="*/ 482 w 637"/>
                <a:gd name="T85" fmla="*/ 12 h 284"/>
                <a:gd name="T86" fmla="*/ 468 w 637"/>
                <a:gd name="T87" fmla="*/ 9 h 284"/>
                <a:gd name="T88" fmla="*/ 453 w 637"/>
                <a:gd name="T89" fmla="*/ 7 h 284"/>
                <a:gd name="T90" fmla="*/ 438 w 637"/>
                <a:gd name="T91" fmla="*/ 5 h 284"/>
                <a:gd name="T92" fmla="*/ 423 w 637"/>
                <a:gd name="T93" fmla="*/ 4 h 284"/>
                <a:gd name="T94" fmla="*/ 408 w 637"/>
                <a:gd name="T95" fmla="*/ 2 h 284"/>
                <a:gd name="T96" fmla="*/ 391 w 637"/>
                <a:gd name="T97" fmla="*/ 1 h 284"/>
                <a:gd name="T98" fmla="*/ 373 w 637"/>
                <a:gd name="T99" fmla="*/ 1 h 284"/>
                <a:gd name="T100" fmla="*/ 356 w 637"/>
                <a:gd name="T101" fmla="*/ 0 h 284"/>
                <a:gd name="T102" fmla="*/ 339 w 637"/>
                <a:gd name="T103" fmla="*/ 0 h 284"/>
                <a:gd name="T104" fmla="*/ 321 w 637"/>
                <a:gd name="T105" fmla="*/ 0 h 284"/>
                <a:gd name="T106" fmla="*/ 285 w 637"/>
                <a:gd name="T107" fmla="*/ 0 h 284"/>
                <a:gd name="T108" fmla="*/ 245 w 637"/>
                <a:gd name="T109" fmla="*/ 1 h 284"/>
                <a:gd name="T110" fmla="*/ 206 w 637"/>
                <a:gd name="T111" fmla="*/ 4 h 284"/>
                <a:gd name="T112" fmla="*/ 166 w 637"/>
                <a:gd name="T113" fmla="*/ 5 h 284"/>
                <a:gd name="T114" fmla="*/ 125 w 637"/>
                <a:gd name="T115" fmla="*/ 7 h 284"/>
                <a:gd name="T116" fmla="*/ 84 w 637"/>
                <a:gd name="T117" fmla="*/ 10 h 284"/>
                <a:gd name="T118" fmla="*/ 0 w 637"/>
                <a:gd name="T119" fmla="*/ 1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284">
                  <a:moveTo>
                    <a:pt x="627" y="284"/>
                  </a:moveTo>
                  <a:lnTo>
                    <a:pt x="629" y="264"/>
                  </a:lnTo>
                  <a:lnTo>
                    <a:pt x="632" y="246"/>
                  </a:lnTo>
                  <a:lnTo>
                    <a:pt x="634" y="226"/>
                  </a:lnTo>
                  <a:lnTo>
                    <a:pt x="635" y="217"/>
                  </a:lnTo>
                  <a:lnTo>
                    <a:pt x="636" y="206"/>
                  </a:lnTo>
                  <a:lnTo>
                    <a:pt x="636" y="197"/>
                  </a:lnTo>
                  <a:lnTo>
                    <a:pt x="637" y="188"/>
                  </a:lnTo>
                  <a:lnTo>
                    <a:pt x="637" y="179"/>
                  </a:lnTo>
                  <a:lnTo>
                    <a:pt x="637" y="169"/>
                  </a:lnTo>
                  <a:lnTo>
                    <a:pt x="637" y="161"/>
                  </a:lnTo>
                  <a:lnTo>
                    <a:pt x="636" y="152"/>
                  </a:lnTo>
                  <a:lnTo>
                    <a:pt x="635" y="143"/>
                  </a:lnTo>
                  <a:lnTo>
                    <a:pt x="634" y="135"/>
                  </a:lnTo>
                  <a:lnTo>
                    <a:pt x="632" y="127"/>
                  </a:lnTo>
                  <a:lnTo>
                    <a:pt x="630" y="119"/>
                  </a:lnTo>
                  <a:lnTo>
                    <a:pt x="628" y="111"/>
                  </a:lnTo>
                  <a:lnTo>
                    <a:pt x="625" y="103"/>
                  </a:lnTo>
                  <a:lnTo>
                    <a:pt x="622" y="96"/>
                  </a:lnTo>
                  <a:lnTo>
                    <a:pt x="619" y="88"/>
                  </a:lnTo>
                  <a:lnTo>
                    <a:pt x="614" y="82"/>
                  </a:lnTo>
                  <a:lnTo>
                    <a:pt x="609" y="74"/>
                  </a:lnTo>
                  <a:lnTo>
                    <a:pt x="605" y="68"/>
                  </a:lnTo>
                  <a:lnTo>
                    <a:pt x="601" y="65"/>
                  </a:lnTo>
                  <a:lnTo>
                    <a:pt x="599" y="61"/>
                  </a:lnTo>
                  <a:lnTo>
                    <a:pt x="596" y="59"/>
                  </a:lnTo>
                  <a:lnTo>
                    <a:pt x="592" y="55"/>
                  </a:lnTo>
                  <a:lnTo>
                    <a:pt x="589" y="53"/>
                  </a:lnTo>
                  <a:lnTo>
                    <a:pt x="586" y="50"/>
                  </a:lnTo>
                  <a:lnTo>
                    <a:pt x="582" y="47"/>
                  </a:lnTo>
                  <a:lnTo>
                    <a:pt x="578" y="44"/>
                  </a:lnTo>
                  <a:lnTo>
                    <a:pt x="574" y="42"/>
                  </a:lnTo>
                  <a:lnTo>
                    <a:pt x="570" y="39"/>
                  </a:lnTo>
                  <a:lnTo>
                    <a:pt x="566" y="37"/>
                  </a:lnTo>
                  <a:lnTo>
                    <a:pt x="561" y="35"/>
                  </a:lnTo>
                  <a:lnTo>
                    <a:pt x="558" y="32"/>
                  </a:lnTo>
                  <a:lnTo>
                    <a:pt x="552" y="30"/>
                  </a:lnTo>
                  <a:lnTo>
                    <a:pt x="543" y="27"/>
                  </a:lnTo>
                  <a:lnTo>
                    <a:pt x="531" y="23"/>
                  </a:lnTo>
                  <a:lnTo>
                    <a:pt x="520" y="20"/>
                  </a:lnTo>
                  <a:lnTo>
                    <a:pt x="508" y="16"/>
                  </a:lnTo>
                  <a:lnTo>
                    <a:pt x="495" y="13"/>
                  </a:lnTo>
                  <a:lnTo>
                    <a:pt x="482" y="12"/>
                  </a:lnTo>
                  <a:lnTo>
                    <a:pt x="468" y="9"/>
                  </a:lnTo>
                  <a:lnTo>
                    <a:pt x="453" y="7"/>
                  </a:lnTo>
                  <a:lnTo>
                    <a:pt x="438" y="5"/>
                  </a:lnTo>
                  <a:lnTo>
                    <a:pt x="423" y="4"/>
                  </a:lnTo>
                  <a:lnTo>
                    <a:pt x="408" y="2"/>
                  </a:lnTo>
                  <a:lnTo>
                    <a:pt x="391" y="1"/>
                  </a:lnTo>
                  <a:lnTo>
                    <a:pt x="373" y="1"/>
                  </a:lnTo>
                  <a:lnTo>
                    <a:pt x="356" y="0"/>
                  </a:lnTo>
                  <a:lnTo>
                    <a:pt x="339" y="0"/>
                  </a:lnTo>
                  <a:lnTo>
                    <a:pt x="321" y="0"/>
                  </a:lnTo>
                  <a:lnTo>
                    <a:pt x="285" y="0"/>
                  </a:lnTo>
                  <a:lnTo>
                    <a:pt x="245" y="1"/>
                  </a:lnTo>
                  <a:lnTo>
                    <a:pt x="206" y="4"/>
                  </a:lnTo>
                  <a:lnTo>
                    <a:pt x="166" y="5"/>
                  </a:lnTo>
                  <a:lnTo>
                    <a:pt x="125" y="7"/>
                  </a:lnTo>
                  <a:lnTo>
                    <a:pt x="84" y="10"/>
                  </a:lnTo>
                  <a:lnTo>
                    <a:pt x="0" y="15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1" name="Freeform 554"/>
            <p:cNvSpPr>
              <a:spLocks/>
            </p:cNvSpPr>
            <p:nvPr/>
          </p:nvSpPr>
          <p:spPr bwMode="auto">
            <a:xfrm>
              <a:off x="2454" y="2302"/>
              <a:ext cx="327" cy="348"/>
            </a:xfrm>
            <a:custGeom>
              <a:avLst/>
              <a:gdLst>
                <a:gd name="T0" fmla="*/ 327 w 327"/>
                <a:gd name="T1" fmla="*/ 0 h 348"/>
                <a:gd name="T2" fmla="*/ 98 w 327"/>
                <a:gd name="T3" fmla="*/ 0 h 348"/>
                <a:gd name="T4" fmla="*/ 70 w 327"/>
                <a:gd name="T5" fmla="*/ 0 h 348"/>
                <a:gd name="T6" fmla="*/ 46 w 327"/>
                <a:gd name="T7" fmla="*/ 6 h 348"/>
                <a:gd name="T8" fmla="*/ 31 w 327"/>
                <a:gd name="T9" fmla="*/ 11 h 348"/>
                <a:gd name="T10" fmla="*/ 18 w 327"/>
                <a:gd name="T11" fmla="*/ 24 h 348"/>
                <a:gd name="T12" fmla="*/ 9 w 327"/>
                <a:gd name="T13" fmla="*/ 39 h 348"/>
                <a:gd name="T14" fmla="*/ 7 w 327"/>
                <a:gd name="T15" fmla="*/ 63 h 348"/>
                <a:gd name="T16" fmla="*/ 0 w 327"/>
                <a:gd name="T17" fmla="*/ 98 h 348"/>
                <a:gd name="T18" fmla="*/ 0 w 327"/>
                <a:gd name="T19" fmla="*/ 137 h 348"/>
                <a:gd name="T20" fmla="*/ 0 w 327"/>
                <a:gd name="T21" fmla="*/ 348 h 348"/>
                <a:gd name="T22" fmla="*/ 327 w 327"/>
                <a:gd name="T23" fmla="*/ 348 h 348"/>
                <a:gd name="T24" fmla="*/ 327 w 327"/>
                <a:gd name="T25" fmla="*/ 0 h 348"/>
                <a:gd name="T26" fmla="*/ 327 w 327"/>
                <a:gd name="T2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7" h="348">
                  <a:moveTo>
                    <a:pt x="327" y="0"/>
                  </a:moveTo>
                  <a:lnTo>
                    <a:pt x="98" y="0"/>
                  </a:lnTo>
                  <a:lnTo>
                    <a:pt x="70" y="0"/>
                  </a:lnTo>
                  <a:lnTo>
                    <a:pt x="46" y="6"/>
                  </a:lnTo>
                  <a:lnTo>
                    <a:pt x="31" y="11"/>
                  </a:lnTo>
                  <a:lnTo>
                    <a:pt x="18" y="24"/>
                  </a:lnTo>
                  <a:lnTo>
                    <a:pt x="9" y="39"/>
                  </a:lnTo>
                  <a:lnTo>
                    <a:pt x="7" y="63"/>
                  </a:lnTo>
                  <a:lnTo>
                    <a:pt x="0" y="98"/>
                  </a:lnTo>
                  <a:lnTo>
                    <a:pt x="0" y="137"/>
                  </a:lnTo>
                  <a:lnTo>
                    <a:pt x="0" y="348"/>
                  </a:lnTo>
                  <a:lnTo>
                    <a:pt x="327" y="348"/>
                  </a:lnTo>
                  <a:lnTo>
                    <a:pt x="327" y="0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2" name="Freeform 555"/>
            <p:cNvSpPr>
              <a:spLocks/>
            </p:cNvSpPr>
            <p:nvPr/>
          </p:nvSpPr>
          <p:spPr bwMode="auto">
            <a:xfrm>
              <a:off x="2455" y="2677"/>
              <a:ext cx="536" cy="533"/>
            </a:xfrm>
            <a:custGeom>
              <a:avLst/>
              <a:gdLst>
                <a:gd name="T0" fmla="*/ 0 w 536"/>
                <a:gd name="T1" fmla="*/ 0 h 533"/>
                <a:gd name="T2" fmla="*/ 0 w 536"/>
                <a:gd name="T3" fmla="*/ 333 h 533"/>
                <a:gd name="T4" fmla="*/ 0 w 536"/>
                <a:gd name="T5" fmla="*/ 353 h 533"/>
                <a:gd name="T6" fmla="*/ 7 w 536"/>
                <a:gd name="T7" fmla="*/ 374 h 533"/>
                <a:gd name="T8" fmla="*/ 11 w 536"/>
                <a:gd name="T9" fmla="*/ 392 h 533"/>
                <a:gd name="T10" fmla="*/ 21 w 536"/>
                <a:gd name="T11" fmla="*/ 411 h 533"/>
                <a:gd name="T12" fmla="*/ 30 w 536"/>
                <a:gd name="T13" fmla="*/ 426 h 533"/>
                <a:gd name="T14" fmla="*/ 44 w 536"/>
                <a:gd name="T15" fmla="*/ 442 h 533"/>
                <a:gd name="T16" fmla="*/ 60 w 536"/>
                <a:gd name="T17" fmla="*/ 459 h 533"/>
                <a:gd name="T18" fmla="*/ 80 w 536"/>
                <a:gd name="T19" fmla="*/ 475 h 533"/>
                <a:gd name="T20" fmla="*/ 100 w 536"/>
                <a:gd name="T21" fmla="*/ 487 h 533"/>
                <a:gd name="T22" fmla="*/ 120 w 536"/>
                <a:gd name="T23" fmla="*/ 499 h 533"/>
                <a:gd name="T24" fmla="*/ 143 w 536"/>
                <a:gd name="T25" fmla="*/ 509 h 533"/>
                <a:gd name="T26" fmla="*/ 167 w 536"/>
                <a:gd name="T27" fmla="*/ 518 h 533"/>
                <a:gd name="T28" fmla="*/ 190 w 536"/>
                <a:gd name="T29" fmla="*/ 523 h 533"/>
                <a:gd name="T30" fmla="*/ 213 w 536"/>
                <a:gd name="T31" fmla="*/ 527 h 533"/>
                <a:gd name="T32" fmla="*/ 240 w 536"/>
                <a:gd name="T33" fmla="*/ 529 h 533"/>
                <a:gd name="T34" fmla="*/ 270 w 536"/>
                <a:gd name="T35" fmla="*/ 533 h 533"/>
                <a:gd name="T36" fmla="*/ 296 w 536"/>
                <a:gd name="T37" fmla="*/ 529 h 533"/>
                <a:gd name="T38" fmla="*/ 323 w 536"/>
                <a:gd name="T39" fmla="*/ 527 h 533"/>
                <a:gd name="T40" fmla="*/ 346 w 536"/>
                <a:gd name="T41" fmla="*/ 523 h 533"/>
                <a:gd name="T42" fmla="*/ 373 w 536"/>
                <a:gd name="T43" fmla="*/ 518 h 533"/>
                <a:gd name="T44" fmla="*/ 396 w 536"/>
                <a:gd name="T45" fmla="*/ 509 h 533"/>
                <a:gd name="T46" fmla="*/ 416 w 536"/>
                <a:gd name="T47" fmla="*/ 499 h 533"/>
                <a:gd name="T48" fmla="*/ 439 w 536"/>
                <a:gd name="T49" fmla="*/ 487 h 533"/>
                <a:gd name="T50" fmla="*/ 460 w 536"/>
                <a:gd name="T51" fmla="*/ 475 h 533"/>
                <a:gd name="T52" fmla="*/ 476 w 536"/>
                <a:gd name="T53" fmla="*/ 459 h 533"/>
                <a:gd name="T54" fmla="*/ 492 w 536"/>
                <a:gd name="T55" fmla="*/ 444 h 533"/>
                <a:gd name="T56" fmla="*/ 506 w 536"/>
                <a:gd name="T57" fmla="*/ 426 h 533"/>
                <a:gd name="T58" fmla="*/ 515 w 536"/>
                <a:gd name="T59" fmla="*/ 411 h 533"/>
                <a:gd name="T60" fmla="*/ 525 w 536"/>
                <a:gd name="T61" fmla="*/ 392 h 533"/>
                <a:gd name="T62" fmla="*/ 532 w 536"/>
                <a:gd name="T63" fmla="*/ 374 h 533"/>
                <a:gd name="T64" fmla="*/ 536 w 536"/>
                <a:gd name="T65" fmla="*/ 353 h 533"/>
                <a:gd name="T66" fmla="*/ 536 w 536"/>
                <a:gd name="T67" fmla="*/ 333 h 533"/>
                <a:gd name="T68" fmla="*/ 536 w 536"/>
                <a:gd name="T69" fmla="*/ 0 h 533"/>
                <a:gd name="T70" fmla="*/ 0 w 536"/>
                <a:gd name="T71" fmla="*/ 0 h 533"/>
                <a:gd name="T72" fmla="*/ 0 w 536"/>
                <a:gd name="T73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6" h="533">
                  <a:moveTo>
                    <a:pt x="0" y="0"/>
                  </a:moveTo>
                  <a:lnTo>
                    <a:pt x="0" y="333"/>
                  </a:lnTo>
                  <a:lnTo>
                    <a:pt x="0" y="353"/>
                  </a:lnTo>
                  <a:lnTo>
                    <a:pt x="7" y="374"/>
                  </a:lnTo>
                  <a:lnTo>
                    <a:pt x="11" y="392"/>
                  </a:lnTo>
                  <a:lnTo>
                    <a:pt x="21" y="411"/>
                  </a:lnTo>
                  <a:lnTo>
                    <a:pt x="30" y="426"/>
                  </a:lnTo>
                  <a:lnTo>
                    <a:pt x="44" y="442"/>
                  </a:lnTo>
                  <a:lnTo>
                    <a:pt x="60" y="459"/>
                  </a:lnTo>
                  <a:lnTo>
                    <a:pt x="80" y="475"/>
                  </a:lnTo>
                  <a:lnTo>
                    <a:pt x="100" y="487"/>
                  </a:lnTo>
                  <a:lnTo>
                    <a:pt x="120" y="499"/>
                  </a:lnTo>
                  <a:lnTo>
                    <a:pt x="143" y="509"/>
                  </a:lnTo>
                  <a:lnTo>
                    <a:pt x="167" y="518"/>
                  </a:lnTo>
                  <a:lnTo>
                    <a:pt x="190" y="523"/>
                  </a:lnTo>
                  <a:lnTo>
                    <a:pt x="213" y="527"/>
                  </a:lnTo>
                  <a:lnTo>
                    <a:pt x="240" y="529"/>
                  </a:lnTo>
                  <a:lnTo>
                    <a:pt x="270" y="533"/>
                  </a:lnTo>
                  <a:lnTo>
                    <a:pt x="296" y="529"/>
                  </a:lnTo>
                  <a:lnTo>
                    <a:pt x="323" y="527"/>
                  </a:lnTo>
                  <a:lnTo>
                    <a:pt x="346" y="523"/>
                  </a:lnTo>
                  <a:lnTo>
                    <a:pt x="373" y="518"/>
                  </a:lnTo>
                  <a:lnTo>
                    <a:pt x="396" y="509"/>
                  </a:lnTo>
                  <a:lnTo>
                    <a:pt x="416" y="499"/>
                  </a:lnTo>
                  <a:lnTo>
                    <a:pt x="439" y="487"/>
                  </a:lnTo>
                  <a:lnTo>
                    <a:pt x="460" y="475"/>
                  </a:lnTo>
                  <a:lnTo>
                    <a:pt x="476" y="459"/>
                  </a:lnTo>
                  <a:lnTo>
                    <a:pt x="492" y="444"/>
                  </a:lnTo>
                  <a:lnTo>
                    <a:pt x="506" y="426"/>
                  </a:lnTo>
                  <a:lnTo>
                    <a:pt x="515" y="411"/>
                  </a:lnTo>
                  <a:lnTo>
                    <a:pt x="525" y="392"/>
                  </a:lnTo>
                  <a:lnTo>
                    <a:pt x="532" y="374"/>
                  </a:lnTo>
                  <a:lnTo>
                    <a:pt x="536" y="353"/>
                  </a:lnTo>
                  <a:lnTo>
                    <a:pt x="536" y="333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3" name="Freeform 556"/>
            <p:cNvSpPr>
              <a:spLocks/>
            </p:cNvSpPr>
            <p:nvPr/>
          </p:nvSpPr>
          <p:spPr bwMode="auto">
            <a:xfrm>
              <a:off x="2800" y="2302"/>
              <a:ext cx="186" cy="348"/>
            </a:xfrm>
            <a:custGeom>
              <a:avLst/>
              <a:gdLst>
                <a:gd name="T0" fmla="*/ 0 w 186"/>
                <a:gd name="T1" fmla="*/ 0 h 348"/>
                <a:gd name="T2" fmla="*/ 0 w 186"/>
                <a:gd name="T3" fmla="*/ 348 h 348"/>
                <a:gd name="T4" fmla="*/ 186 w 186"/>
                <a:gd name="T5" fmla="*/ 348 h 348"/>
                <a:gd name="T6" fmla="*/ 186 w 186"/>
                <a:gd name="T7" fmla="*/ 137 h 348"/>
                <a:gd name="T8" fmla="*/ 186 w 186"/>
                <a:gd name="T9" fmla="*/ 94 h 348"/>
                <a:gd name="T10" fmla="*/ 183 w 186"/>
                <a:gd name="T11" fmla="*/ 61 h 348"/>
                <a:gd name="T12" fmla="*/ 177 w 186"/>
                <a:gd name="T13" fmla="*/ 36 h 348"/>
                <a:gd name="T14" fmla="*/ 170 w 186"/>
                <a:gd name="T15" fmla="*/ 21 h 348"/>
                <a:gd name="T16" fmla="*/ 162 w 186"/>
                <a:gd name="T17" fmla="*/ 11 h 348"/>
                <a:gd name="T18" fmla="*/ 146 w 186"/>
                <a:gd name="T19" fmla="*/ 3 h 348"/>
                <a:gd name="T20" fmla="*/ 125 w 186"/>
                <a:gd name="T21" fmla="*/ 0 h 348"/>
                <a:gd name="T22" fmla="*/ 101 w 186"/>
                <a:gd name="T23" fmla="*/ 0 h 348"/>
                <a:gd name="T24" fmla="*/ 0 w 186"/>
                <a:gd name="T25" fmla="*/ 0 h 348"/>
                <a:gd name="T26" fmla="*/ 0 w 186"/>
                <a:gd name="T2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348">
                  <a:moveTo>
                    <a:pt x="0" y="0"/>
                  </a:moveTo>
                  <a:lnTo>
                    <a:pt x="0" y="348"/>
                  </a:lnTo>
                  <a:lnTo>
                    <a:pt x="186" y="348"/>
                  </a:lnTo>
                  <a:lnTo>
                    <a:pt x="186" y="137"/>
                  </a:lnTo>
                  <a:lnTo>
                    <a:pt x="186" y="94"/>
                  </a:lnTo>
                  <a:lnTo>
                    <a:pt x="183" y="61"/>
                  </a:lnTo>
                  <a:lnTo>
                    <a:pt x="177" y="36"/>
                  </a:lnTo>
                  <a:lnTo>
                    <a:pt x="170" y="21"/>
                  </a:lnTo>
                  <a:lnTo>
                    <a:pt x="162" y="11"/>
                  </a:lnTo>
                  <a:lnTo>
                    <a:pt x="146" y="3"/>
                  </a:lnTo>
                  <a:lnTo>
                    <a:pt x="125" y="0"/>
                  </a:lnTo>
                  <a:lnTo>
                    <a:pt x="1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4" name="Freeform 557"/>
            <p:cNvSpPr>
              <a:spLocks/>
            </p:cNvSpPr>
            <p:nvPr/>
          </p:nvSpPr>
          <p:spPr bwMode="auto">
            <a:xfrm>
              <a:off x="2733" y="2338"/>
              <a:ext cx="106" cy="244"/>
            </a:xfrm>
            <a:custGeom>
              <a:avLst/>
              <a:gdLst>
                <a:gd name="T0" fmla="*/ 106 w 106"/>
                <a:gd name="T1" fmla="*/ 49 h 244"/>
                <a:gd name="T2" fmla="*/ 106 w 106"/>
                <a:gd name="T3" fmla="*/ 49 h 244"/>
                <a:gd name="T4" fmla="*/ 106 w 106"/>
                <a:gd name="T5" fmla="*/ 40 h 244"/>
                <a:gd name="T6" fmla="*/ 103 w 106"/>
                <a:gd name="T7" fmla="*/ 31 h 244"/>
                <a:gd name="T8" fmla="*/ 98 w 106"/>
                <a:gd name="T9" fmla="*/ 21 h 244"/>
                <a:gd name="T10" fmla="*/ 91 w 106"/>
                <a:gd name="T11" fmla="*/ 15 h 244"/>
                <a:gd name="T12" fmla="*/ 81 w 106"/>
                <a:gd name="T13" fmla="*/ 9 h 244"/>
                <a:gd name="T14" fmla="*/ 72 w 106"/>
                <a:gd name="T15" fmla="*/ 3 h 244"/>
                <a:gd name="T16" fmla="*/ 63 w 106"/>
                <a:gd name="T17" fmla="*/ 0 h 244"/>
                <a:gd name="T18" fmla="*/ 54 w 106"/>
                <a:gd name="T19" fmla="*/ 0 h 244"/>
                <a:gd name="T20" fmla="*/ 42 w 106"/>
                <a:gd name="T21" fmla="*/ 0 h 244"/>
                <a:gd name="T22" fmla="*/ 33 w 106"/>
                <a:gd name="T23" fmla="*/ 3 h 244"/>
                <a:gd name="T24" fmla="*/ 24 w 106"/>
                <a:gd name="T25" fmla="*/ 9 h 244"/>
                <a:gd name="T26" fmla="*/ 15 w 106"/>
                <a:gd name="T27" fmla="*/ 15 h 244"/>
                <a:gd name="T28" fmla="*/ 8 w 106"/>
                <a:gd name="T29" fmla="*/ 21 h 244"/>
                <a:gd name="T30" fmla="*/ 2 w 106"/>
                <a:gd name="T31" fmla="*/ 31 h 244"/>
                <a:gd name="T32" fmla="*/ 0 w 106"/>
                <a:gd name="T33" fmla="*/ 40 h 244"/>
                <a:gd name="T34" fmla="*/ 0 w 106"/>
                <a:gd name="T35" fmla="*/ 49 h 244"/>
                <a:gd name="T36" fmla="*/ 0 w 106"/>
                <a:gd name="T37" fmla="*/ 195 h 244"/>
                <a:gd name="T38" fmla="*/ 0 w 106"/>
                <a:gd name="T39" fmla="*/ 205 h 244"/>
                <a:gd name="T40" fmla="*/ 2 w 106"/>
                <a:gd name="T41" fmla="*/ 214 h 244"/>
                <a:gd name="T42" fmla="*/ 8 w 106"/>
                <a:gd name="T43" fmla="*/ 223 h 244"/>
                <a:gd name="T44" fmla="*/ 15 w 106"/>
                <a:gd name="T45" fmla="*/ 229 h 244"/>
                <a:gd name="T46" fmla="*/ 24 w 106"/>
                <a:gd name="T47" fmla="*/ 236 h 244"/>
                <a:gd name="T48" fmla="*/ 33 w 106"/>
                <a:gd name="T49" fmla="*/ 242 h 244"/>
                <a:gd name="T50" fmla="*/ 42 w 106"/>
                <a:gd name="T51" fmla="*/ 244 h 244"/>
                <a:gd name="T52" fmla="*/ 54 w 106"/>
                <a:gd name="T53" fmla="*/ 244 h 244"/>
                <a:gd name="T54" fmla="*/ 63 w 106"/>
                <a:gd name="T55" fmla="*/ 244 h 244"/>
                <a:gd name="T56" fmla="*/ 72 w 106"/>
                <a:gd name="T57" fmla="*/ 242 h 244"/>
                <a:gd name="T58" fmla="*/ 81 w 106"/>
                <a:gd name="T59" fmla="*/ 236 h 244"/>
                <a:gd name="T60" fmla="*/ 91 w 106"/>
                <a:gd name="T61" fmla="*/ 229 h 244"/>
                <a:gd name="T62" fmla="*/ 98 w 106"/>
                <a:gd name="T63" fmla="*/ 223 h 244"/>
                <a:gd name="T64" fmla="*/ 103 w 106"/>
                <a:gd name="T65" fmla="*/ 214 h 244"/>
                <a:gd name="T66" fmla="*/ 106 w 106"/>
                <a:gd name="T67" fmla="*/ 205 h 244"/>
                <a:gd name="T68" fmla="*/ 106 w 106"/>
                <a:gd name="T69" fmla="*/ 195 h 244"/>
                <a:gd name="T70" fmla="*/ 106 w 106"/>
                <a:gd name="T71" fmla="*/ 49 h 244"/>
                <a:gd name="T72" fmla="*/ 106 w 106"/>
                <a:gd name="T73" fmla="*/ 4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" h="244">
                  <a:moveTo>
                    <a:pt x="106" y="49"/>
                  </a:moveTo>
                  <a:lnTo>
                    <a:pt x="106" y="49"/>
                  </a:lnTo>
                  <a:lnTo>
                    <a:pt x="106" y="40"/>
                  </a:lnTo>
                  <a:lnTo>
                    <a:pt x="103" y="31"/>
                  </a:lnTo>
                  <a:lnTo>
                    <a:pt x="98" y="21"/>
                  </a:lnTo>
                  <a:lnTo>
                    <a:pt x="91" y="15"/>
                  </a:lnTo>
                  <a:lnTo>
                    <a:pt x="81" y="9"/>
                  </a:lnTo>
                  <a:lnTo>
                    <a:pt x="72" y="3"/>
                  </a:lnTo>
                  <a:lnTo>
                    <a:pt x="63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3" y="3"/>
                  </a:lnTo>
                  <a:lnTo>
                    <a:pt x="24" y="9"/>
                  </a:lnTo>
                  <a:lnTo>
                    <a:pt x="15" y="15"/>
                  </a:lnTo>
                  <a:lnTo>
                    <a:pt x="8" y="21"/>
                  </a:lnTo>
                  <a:lnTo>
                    <a:pt x="2" y="31"/>
                  </a:lnTo>
                  <a:lnTo>
                    <a:pt x="0" y="40"/>
                  </a:lnTo>
                  <a:lnTo>
                    <a:pt x="0" y="49"/>
                  </a:lnTo>
                  <a:lnTo>
                    <a:pt x="0" y="195"/>
                  </a:lnTo>
                  <a:lnTo>
                    <a:pt x="0" y="205"/>
                  </a:lnTo>
                  <a:lnTo>
                    <a:pt x="2" y="214"/>
                  </a:lnTo>
                  <a:lnTo>
                    <a:pt x="8" y="223"/>
                  </a:lnTo>
                  <a:lnTo>
                    <a:pt x="15" y="229"/>
                  </a:lnTo>
                  <a:lnTo>
                    <a:pt x="24" y="236"/>
                  </a:lnTo>
                  <a:lnTo>
                    <a:pt x="33" y="242"/>
                  </a:lnTo>
                  <a:lnTo>
                    <a:pt x="42" y="244"/>
                  </a:lnTo>
                  <a:lnTo>
                    <a:pt x="54" y="244"/>
                  </a:lnTo>
                  <a:lnTo>
                    <a:pt x="63" y="244"/>
                  </a:lnTo>
                  <a:lnTo>
                    <a:pt x="72" y="242"/>
                  </a:lnTo>
                  <a:lnTo>
                    <a:pt x="81" y="236"/>
                  </a:lnTo>
                  <a:lnTo>
                    <a:pt x="91" y="229"/>
                  </a:lnTo>
                  <a:lnTo>
                    <a:pt x="98" y="223"/>
                  </a:lnTo>
                  <a:lnTo>
                    <a:pt x="103" y="214"/>
                  </a:lnTo>
                  <a:lnTo>
                    <a:pt x="106" y="205"/>
                  </a:lnTo>
                  <a:lnTo>
                    <a:pt x="106" y="195"/>
                  </a:lnTo>
                  <a:lnTo>
                    <a:pt x="106" y="49"/>
                  </a:lnTo>
                  <a:lnTo>
                    <a:pt x="106" y="49"/>
                  </a:lnTo>
                  <a:close/>
                </a:path>
              </a:pathLst>
            </a:custGeom>
            <a:solidFill>
              <a:srgbClr val="336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5" name="Freeform 558"/>
            <p:cNvSpPr>
              <a:spLocks/>
            </p:cNvSpPr>
            <p:nvPr/>
          </p:nvSpPr>
          <p:spPr bwMode="auto">
            <a:xfrm>
              <a:off x="2151" y="2002"/>
              <a:ext cx="651" cy="300"/>
            </a:xfrm>
            <a:custGeom>
              <a:avLst/>
              <a:gdLst>
                <a:gd name="T0" fmla="*/ 646 w 651"/>
                <a:gd name="T1" fmla="*/ 261 h 300"/>
                <a:gd name="T2" fmla="*/ 647 w 651"/>
                <a:gd name="T3" fmla="*/ 241 h 300"/>
                <a:gd name="T4" fmla="*/ 650 w 651"/>
                <a:gd name="T5" fmla="*/ 222 h 300"/>
                <a:gd name="T6" fmla="*/ 651 w 651"/>
                <a:gd name="T7" fmla="*/ 203 h 300"/>
                <a:gd name="T8" fmla="*/ 651 w 651"/>
                <a:gd name="T9" fmla="*/ 183 h 300"/>
                <a:gd name="T10" fmla="*/ 650 w 651"/>
                <a:gd name="T11" fmla="*/ 165 h 300"/>
                <a:gd name="T12" fmla="*/ 649 w 651"/>
                <a:gd name="T13" fmla="*/ 156 h 300"/>
                <a:gd name="T14" fmla="*/ 646 w 651"/>
                <a:gd name="T15" fmla="*/ 139 h 300"/>
                <a:gd name="T16" fmla="*/ 643 w 651"/>
                <a:gd name="T17" fmla="*/ 129 h 300"/>
                <a:gd name="T18" fmla="*/ 638 w 651"/>
                <a:gd name="T19" fmla="*/ 112 h 300"/>
                <a:gd name="T20" fmla="*/ 635 w 651"/>
                <a:gd name="T21" fmla="*/ 104 h 300"/>
                <a:gd name="T22" fmla="*/ 625 w 651"/>
                <a:gd name="T23" fmla="*/ 88 h 300"/>
                <a:gd name="T24" fmla="*/ 621 w 651"/>
                <a:gd name="T25" fmla="*/ 80 h 300"/>
                <a:gd name="T26" fmla="*/ 612 w 651"/>
                <a:gd name="T27" fmla="*/ 69 h 300"/>
                <a:gd name="T28" fmla="*/ 606 w 651"/>
                <a:gd name="T29" fmla="*/ 63 h 300"/>
                <a:gd name="T30" fmla="*/ 601 w 651"/>
                <a:gd name="T31" fmla="*/ 59 h 300"/>
                <a:gd name="T32" fmla="*/ 593 w 651"/>
                <a:gd name="T33" fmla="*/ 52 h 300"/>
                <a:gd name="T34" fmla="*/ 585 w 651"/>
                <a:gd name="T35" fmla="*/ 46 h 300"/>
                <a:gd name="T36" fmla="*/ 577 w 651"/>
                <a:gd name="T37" fmla="*/ 42 h 300"/>
                <a:gd name="T38" fmla="*/ 563 w 651"/>
                <a:gd name="T39" fmla="*/ 35 h 300"/>
                <a:gd name="T40" fmla="*/ 547 w 651"/>
                <a:gd name="T41" fmla="*/ 28 h 300"/>
                <a:gd name="T42" fmla="*/ 524 w 651"/>
                <a:gd name="T43" fmla="*/ 20 h 300"/>
                <a:gd name="T44" fmla="*/ 510 w 651"/>
                <a:gd name="T45" fmla="*/ 16 h 300"/>
                <a:gd name="T46" fmla="*/ 484 w 651"/>
                <a:gd name="T47" fmla="*/ 12 h 300"/>
                <a:gd name="T48" fmla="*/ 455 w 651"/>
                <a:gd name="T49" fmla="*/ 7 h 300"/>
                <a:gd name="T50" fmla="*/ 439 w 651"/>
                <a:gd name="T51" fmla="*/ 5 h 300"/>
                <a:gd name="T52" fmla="*/ 392 w 651"/>
                <a:gd name="T53" fmla="*/ 1 h 300"/>
                <a:gd name="T54" fmla="*/ 357 w 651"/>
                <a:gd name="T55" fmla="*/ 0 h 300"/>
                <a:gd name="T56" fmla="*/ 321 w 651"/>
                <a:gd name="T57" fmla="*/ 0 h 300"/>
                <a:gd name="T58" fmla="*/ 245 w 651"/>
                <a:gd name="T59" fmla="*/ 1 h 300"/>
                <a:gd name="T60" fmla="*/ 165 w 651"/>
                <a:gd name="T61" fmla="*/ 5 h 300"/>
                <a:gd name="T62" fmla="*/ 83 w 651"/>
                <a:gd name="T63" fmla="*/ 11 h 300"/>
                <a:gd name="T64" fmla="*/ 0 w 651"/>
                <a:gd name="T65" fmla="*/ 29 h 300"/>
                <a:gd name="T66" fmla="*/ 126 w 651"/>
                <a:gd name="T67" fmla="*/ 35 h 300"/>
                <a:gd name="T68" fmla="*/ 206 w 651"/>
                <a:gd name="T69" fmla="*/ 31 h 300"/>
                <a:gd name="T70" fmla="*/ 285 w 651"/>
                <a:gd name="T71" fmla="*/ 28 h 300"/>
                <a:gd name="T72" fmla="*/ 339 w 651"/>
                <a:gd name="T73" fmla="*/ 28 h 300"/>
                <a:gd name="T74" fmla="*/ 373 w 651"/>
                <a:gd name="T75" fmla="*/ 29 h 300"/>
                <a:gd name="T76" fmla="*/ 407 w 651"/>
                <a:gd name="T77" fmla="*/ 30 h 300"/>
                <a:gd name="T78" fmla="*/ 452 w 651"/>
                <a:gd name="T79" fmla="*/ 35 h 300"/>
                <a:gd name="T80" fmla="*/ 479 w 651"/>
                <a:gd name="T81" fmla="*/ 38 h 300"/>
                <a:gd name="T82" fmla="*/ 505 w 651"/>
                <a:gd name="T83" fmla="*/ 44 h 300"/>
                <a:gd name="T84" fmla="*/ 528 w 651"/>
                <a:gd name="T85" fmla="*/ 50 h 300"/>
                <a:gd name="T86" fmla="*/ 552 w 651"/>
                <a:gd name="T87" fmla="*/ 59 h 300"/>
                <a:gd name="T88" fmla="*/ 564 w 651"/>
                <a:gd name="T89" fmla="*/ 66 h 300"/>
                <a:gd name="T90" fmla="*/ 567 w 651"/>
                <a:gd name="T91" fmla="*/ 68 h 300"/>
                <a:gd name="T92" fmla="*/ 578 w 651"/>
                <a:gd name="T93" fmla="*/ 75 h 300"/>
                <a:gd name="T94" fmla="*/ 583 w 651"/>
                <a:gd name="T95" fmla="*/ 79 h 300"/>
                <a:gd name="T96" fmla="*/ 589 w 651"/>
                <a:gd name="T97" fmla="*/ 86 h 300"/>
                <a:gd name="T98" fmla="*/ 593 w 651"/>
                <a:gd name="T99" fmla="*/ 90 h 300"/>
                <a:gd name="T100" fmla="*/ 602 w 651"/>
                <a:gd name="T101" fmla="*/ 103 h 300"/>
                <a:gd name="T102" fmla="*/ 609 w 651"/>
                <a:gd name="T103" fmla="*/ 116 h 300"/>
                <a:gd name="T104" fmla="*/ 614 w 651"/>
                <a:gd name="T105" fmla="*/ 128 h 300"/>
                <a:gd name="T106" fmla="*/ 619 w 651"/>
                <a:gd name="T107" fmla="*/ 143 h 300"/>
                <a:gd name="T108" fmla="*/ 621 w 651"/>
                <a:gd name="T109" fmla="*/ 159 h 300"/>
                <a:gd name="T110" fmla="*/ 623 w 651"/>
                <a:gd name="T111" fmla="*/ 175 h 300"/>
                <a:gd name="T112" fmla="*/ 623 w 651"/>
                <a:gd name="T113" fmla="*/ 201 h 300"/>
                <a:gd name="T114" fmla="*/ 622 w 651"/>
                <a:gd name="T115" fmla="*/ 219 h 300"/>
                <a:gd name="T116" fmla="*/ 620 w 651"/>
                <a:gd name="T117" fmla="*/ 238 h 300"/>
                <a:gd name="T118" fmla="*/ 616 w 651"/>
                <a:gd name="T119" fmla="*/ 277 h 300"/>
                <a:gd name="T120" fmla="*/ 640 w 651"/>
                <a:gd name="T1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1" h="300">
                  <a:moveTo>
                    <a:pt x="640" y="300"/>
                  </a:moveTo>
                  <a:lnTo>
                    <a:pt x="643" y="280"/>
                  </a:lnTo>
                  <a:lnTo>
                    <a:pt x="643" y="280"/>
                  </a:lnTo>
                  <a:lnTo>
                    <a:pt x="646" y="261"/>
                  </a:lnTo>
                  <a:lnTo>
                    <a:pt x="646" y="261"/>
                  </a:lnTo>
                  <a:lnTo>
                    <a:pt x="646" y="261"/>
                  </a:lnTo>
                  <a:lnTo>
                    <a:pt x="647" y="241"/>
                  </a:lnTo>
                  <a:lnTo>
                    <a:pt x="647" y="241"/>
                  </a:lnTo>
                  <a:lnTo>
                    <a:pt x="649" y="232"/>
                  </a:lnTo>
                  <a:lnTo>
                    <a:pt x="649" y="232"/>
                  </a:lnTo>
                  <a:lnTo>
                    <a:pt x="649" y="231"/>
                  </a:lnTo>
                  <a:lnTo>
                    <a:pt x="650" y="222"/>
                  </a:lnTo>
                  <a:lnTo>
                    <a:pt x="650" y="222"/>
                  </a:lnTo>
                  <a:lnTo>
                    <a:pt x="650" y="212"/>
                  </a:lnTo>
                  <a:lnTo>
                    <a:pt x="650" y="212"/>
                  </a:lnTo>
                  <a:lnTo>
                    <a:pt x="651" y="203"/>
                  </a:lnTo>
                  <a:lnTo>
                    <a:pt x="651" y="203"/>
                  </a:lnTo>
                  <a:lnTo>
                    <a:pt x="651" y="202"/>
                  </a:lnTo>
                  <a:lnTo>
                    <a:pt x="651" y="193"/>
                  </a:lnTo>
                  <a:lnTo>
                    <a:pt x="651" y="183"/>
                  </a:lnTo>
                  <a:lnTo>
                    <a:pt x="651" y="175"/>
                  </a:lnTo>
                  <a:lnTo>
                    <a:pt x="651" y="174"/>
                  </a:lnTo>
                  <a:lnTo>
                    <a:pt x="651" y="174"/>
                  </a:lnTo>
                  <a:lnTo>
                    <a:pt x="650" y="165"/>
                  </a:lnTo>
                  <a:lnTo>
                    <a:pt x="650" y="165"/>
                  </a:lnTo>
                  <a:lnTo>
                    <a:pt x="650" y="164"/>
                  </a:lnTo>
                  <a:lnTo>
                    <a:pt x="649" y="156"/>
                  </a:lnTo>
                  <a:lnTo>
                    <a:pt x="649" y="156"/>
                  </a:lnTo>
                  <a:lnTo>
                    <a:pt x="647" y="148"/>
                  </a:lnTo>
                  <a:lnTo>
                    <a:pt x="647" y="147"/>
                  </a:lnTo>
                  <a:lnTo>
                    <a:pt x="647" y="147"/>
                  </a:lnTo>
                  <a:lnTo>
                    <a:pt x="646" y="139"/>
                  </a:lnTo>
                  <a:lnTo>
                    <a:pt x="646" y="137"/>
                  </a:lnTo>
                  <a:lnTo>
                    <a:pt x="645" y="137"/>
                  </a:lnTo>
                  <a:lnTo>
                    <a:pt x="643" y="129"/>
                  </a:lnTo>
                  <a:lnTo>
                    <a:pt x="643" y="129"/>
                  </a:lnTo>
                  <a:lnTo>
                    <a:pt x="642" y="121"/>
                  </a:lnTo>
                  <a:lnTo>
                    <a:pt x="640" y="120"/>
                  </a:lnTo>
                  <a:lnTo>
                    <a:pt x="640" y="120"/>
                  </a:lnTo>
                  <a:lnTo>
                    <a:pt x="638" y="112"/>
                  </a:lnTo>
                  <a:lnTo>
                    <a:pt x="638" y="112"/>
                  </a:lnTo>
                  <a:lnTo>
                    <a:pt x="638" y="112"/>
                  </a:lnTo>
                  <a:lnTo>
                    <a:pt x="635" y="104"/>
                  </a:lnTo>
                  <a:lnTo>
                    <a:pt x="635" y="104"/>
                  </a:lnTo>
                  <a:lnTo>
                    <a:pt x="631" y="96"/>
                  </a:lnTo>
                  <a:lnTo>
                    <a:pt x="630" y="95"/>
                  </a:lnTo>
                  <a:lnTo>
                    <a:pt x="630" y="95"/>
                  </a:lnTo>
                  <a:lnTo>
                    <a:pt x="625" y="88"/>
                  </a:lnTo>
                  <a:lnTo>
                    <a:pt x="625" y="88"/>
                  </a:lnTo>
                  <a:lnTo>
                    <a:pt x="621" y="81"/>
                  </a:lnTo>
                  <a:lnTo>
                    <a:pt x="621" y="81"/>
                  </a:lnTo>
                  <a:lnTo>
                    <a:pt x="621" y="80"/>
                  </a:lnTo>
                  <a:lnTo>
                    <a:pt x="615" y="73"/>
                  </a:lnTo>
                  <a:lnTo>
                    <a:pt x="615" y="73"/>
                  </a:lnTo>
                  <a:lnTo>
                    <a:pt x="614" y="72"/>
                  </a:lnTo>
                  <a:lnTo>
                    <a:pt x="612" y="69"/>
                  </a:lnTo>
                  <a:lnTo>
                    <a:pt x="612" y="69"/>
                  </a:lnTo>
                  <a:lnTo>
                    <a:pt x="608" y="66"/>
                  </a:lnTo>
                  <a:lnTo>
                    <a:pt x="608" y="66"/>
                  </a:lnTo>
                  <a:lnTo>
                    <a:pt x="606" y="63"/>
                  </a:lnTo>
                  <a:lnTo>
                    <a:pt x="606" y="63"/>
                  </a:lnTo>
                  <a:lnTo>
                    <a:pt x="602" y="59"/>
                  </a:lnTo>
                  <a:lnTo>
                    <a:pt x="601" y="59"/>
                  </a:lnTo>
                  <a:lnTo>
                    <a:pt x="601" y="59"/>
                  </a:lnTo>
                  <a:lnTo>
                    <a:pt x="598" y="56"/>
                  </a:lnTo>
                  <a:lnTo>
                    <a:pt x="594" y="53"/>
                  </a:lnTo>
                  <a:lnTo>
                    <a:pt x="594" y="53"/>
                  </a:lnTo>
                  <a:lnTo>
                    <a:pt x="593" y="52"/>
                  </a:lnTo>
                  <a:lnTo>
                    <a:pt x="590" y="50"/>
                  </a:lnTo>
                  <a:lnTo>
                    <a:pt x="586" y="48"/>
                  </a:lnTo>
                  <a:lnTo>
                    <a:pt x="585" y="46"/>
                  </a:lnTo>
                  <a:lnTo>
                    <a:pt x="585" y="46"/>
                  </a:lnTo>
                  <a:lnTo>
                    <a:pt x="581" y="44"/>
                  </a:lnTo>
                  <a:lnTo>
                    <a:pt x="582" y="45"/>
                  </a:lnTo>
                  <a:lnTo>
                    <a:pt x="578" y="42"/>
                  </a:lnTo>
                  <a:lnTo>
                    <a:pt x="577" y="42"/>
                  </a:lnTo>
                  <a:lnTo>
                    <a:pt x="576" y="41"/>
                  </a:lnTo>
                  <a:lnTo>
                    <a:pt x="573" y="38"/>
                  </a:lnTo>
                  <a:lnTo>
                    <a:pt x="568" y="36"/>
                  </a:lnTo>
                  <a:lnTo>
                    <a:pt x="563" y="35"/>
                  </a:lnTo>
                  <a:lnTo>
                    <a:pt x="563" y="34"/>
                  </a:lnTo>
                  <a:lnTo>
                    <a:pt x="562" y="34"/>
                  </a:lnTo>
                  <a:lnTo>
                    <a:pt x="558" y="31"/>
                  </a:lnTo>
                  <a:lnTo>
                    <a:pt x="547" y="28"/>
                  </a:lnTo>
                  <a:lnTo>
                    <a:pt x="547" y="27"/>
                  </a:lnTo>
                  <a:lnTo>
                    <a:pt x="546" y="27"/>
                  </a:lnTo>
                  <a:lnTo>
                    <a:pt x="535" y="23"/>
                  </a:lnTo>
                  <a:lnTo>
                    <a:pt x="524" y="20"/>
                  </a:lnTo>
                  <a:lnTo>
                    <a:pt x="524" y="20"/>
                  </a:lnTo>
                  <a:lnTo>
                    <a:pt x="511" y="16"/>
                  </a:lnTo>
                  <a:lnTo>
                    <a:pt x="511" y="16"/>
                  </a:lnTo>
                  <a:lnTo>
                    <a:pt x="510" y="16"/>
                  </a:lnTo>
                  <a:lnTo>
                    <a:pt x="498" y="14"/>
                  </a:lnTo>
                  <a:lnTo>
                    <a:pt x="498" y="14"/>
                  </a:lnTo>
                  <a:lnTo>
                    <a:pt x="498" y="14"/>
                  </a:lnTo>
                  <a:lnTo>
                    <a:pt x="484" y="12"/>
                  </a:lnTo>
                  <a:lnTo>
                    <a:pt x="484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55" y="7"/>
                  </a:lnTo>
                  <a:lnTo>
                    <a:pt x="455" y="7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39" y="5"/>
                  </a:lnTo>
                  <a:lnTo>
                    <a:pt x="424" y="4"/>
                  </a:lnTo>
                  <a:lnTo>
                    <a:pt x="408" y="3"/>
                  </a:lnTo>
                  <a:lnTo>
                    <a:pt x="408" y="3"/>
                  </a:lnTo>
                  <a:lnTo>
                    <a:pt x="392" y="1"/>
                  </a:lnTo>
                  <a:lnTo>
                    <a:pt x="392" y="1"/>
                  </a:lnTo>
                  <a:lnTo>
                    <a:pt x="374" y="1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45" y="1"/>
                  </a:lnTo>
                  <a:lnTo>
                    <a:pt x="245" y="1"/>
                  </a:lnTo>
                  <a:lnTo>
                    <a:pt x="205" y="4"/>
                  </a:lnTo>
                  <a:lnTo>
                    <a:pt x="205" y="4"/>
                  </a:lnTo>
                  <a:lnTo>
                    <a:pt x="165" y="5"/>
                  </a:lnTo>
                  <a:lnTo>
                    <a:pt x="165" y="5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83" y="11"/>
                  </a:lnTo>
                  <a:lnTo>
                    <a:pt x="83" y="11"/>
                  </a:lnTo>
                  <a:lnTo>
                    <a:pt x="0" y="1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43"/>
                  </a:lnTo>
                  <a:lnTo>
                    <a:pt x="85" y="38"/>
                  </a:lnTo>
                  <a:lnTo>
                    <a:pt x="85" y="38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47" y="29"/>
                  </a:lnTo>
                  <a:lnTo>
                    <a:pt x="247" y="29"/>
                  </a:lnTo>
                  <a:lnTo>
                    <a:pt x="285" y="28"/>
                  </a:lnTo>
                  <a:lnTo>
                    <a:pt x="285" y="28"/>
                  </a:lnTo>
                  <a:lnTo>
                    <a:pt x="321" y="28"/>
                  </a:lnTo>
                  <a:lnTo>
                    <a:pt x="320" y="28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56" y="28"/>
                  </a:lnTo>
                  <a:lnTo>
                    <a:pt x="356" y="28"/>
                  </a:lnTo>
                  <a:lnTo>
                    <a:pt x="373" y="29"/>
                  </a:lnTo>
                  <a:lnTo>
                    <a:pt x="391" y="29"/>
                  </a:lnTo>
                  <a:lnTo>
                    <a:pt x="391" y="29"/>
                  </a:lnTo>
                  <a:lnTo>
                    <a:pt x="407" y="30"/>
                  </a:lnTo>
                  <a:lnTo>
                    <a:pt x="407" y="30"/>
                  </a:lnTo>
                  <a:lnTo>
                    <a:pt x="422" y="31"/>
                  </a:lnTo>
                  <a:lnTo>
                    <a:pt x="438" y="33"/>
                  </a:lnTo>
                  <a:lnTo>
                    <a:pt x="437" y="33"/>
                  </a:lnTo>
                  <a:lnTo>
                    <a:pt x="452" y="35"/>
                  </a:lnTo>
                  <a:lnTo>
                    <a:pt x="452" y="35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9" y="38"/>
                  </a:lnTo>
                  <a:lnTo>
                    <a:pt x="479" y="38"/>
                  </a:lnTo>
                  <a:lnTo>
                    <a:pt x="493" y="41"/>
                  </a:lnTo>
                  <a:lnTo>
                    <a:pt x="492" y="41"/>
                  </a:lnTo>
                  <a:lnTo>
                    <a:pt x="505" y="44"/>
                  </a:lnTo>
                  <a:lnTo>
                    <a:pt x="505" y="43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28" y="50"/>
                  </a:lnTo>
                  <a:lnTo>
                    <a:pt x="538" y="53"/>
                  </a:lnTo>
                  <a:lnTo>
                    <a:pt x="537" y="52"/>
                  </a:lnTo>
                  <a:lnTo>
                    <a:pt x="546" y="57"/>
                  </a:lnTo>
                  <a:lnTo>
                    <a:pt x="552" y="59"/>
                  </a:lnTo>
                  <a:lnTo>
                    <a:pt x="551" y="59"/>
                  </a:lnTo>
                  <a:lnTo>
                    <a:pt x="555" y="61"/>
                  </a:lnTo>
                  <a:lnTo>
                    <a:pt x="560" y="64"/>
                  </a:lnTo>
                  <a:lnTo>
                    <a:pt x="564" y="66"/>
                  </a:lnTo>
                  <a:lnTo>
                    <a:pt x="562" y="65"/>
                  </a:lnTo>
                  <a:lnTo>
                    <a:pt x="566" y="67"/>
                  </a:lnTo>
                  <a:lnTo>
                    <a:pt x="567" y="68"/>
                  </a:lnTo>
                  <a:lnTo>
                    <a:pt x="567" y="68"/>
                  </a:lnTo>
                  <a:lnTo>
                    <a:pt x="571" y="71"/>
                  </a:lnTo>
                  <a:lnTo>
                    <a:pt x="570" y="69"/>
                  </a:lnTo>
                  <a:lnTo>
                    <a:pt x="574" y="73"/>
                  </a:lnTo>
                  <a:lnTo>
                    <a:pt x="578" y="75"/>
                  </a:lnTo>
                  <a:lnTo>
                    <a:pt x="577" y="74"/>
                  </a:lnTo>
                  <a:lnTo>
                    <a:pt x="581" y="77"/>
                  </a:lnTo>
                  <a:lnTo>
                    <a:pt x="584" y="80"/>
                  </a:lnTo>
                  <a:lnTo>
                    <a:pt x="583" y="79"/>
                  </a:lnTo>
                  <a:lnTo>
                    <a:pt x="586" y="82"/>
                  </a:lnTo>
                  <a:lnTo>
                    <a:pt x="586" y="82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2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3" y="90"/>
                  </a:lnTo>
                  <a:lnTo>
                    <a:pt x="599" y="96"/>
                  </a:lnTo>
                  <a:lnTo>
                    <a:pt x="598" y="96"/>
                  </a:lnTo>
                  <a:lnTo>
                    <a:pt x="602" y="103"/>
                  </a:lnTo>
                  <a:lnTo>
                    <a:pt x="602" y="103"/>
                  </a:lnTo>
                  <a:lnTo>
                    <a:pt x="607" y="110"/>
                  </a:lnTo>
                  <a:lnTo>
                    <a:pt x="606" y="107"/>
                  </a:lnTo>
                  <a:lnTo>
                    <a:pt x="609" y="116"/>
                  </a:lnTo>
                  <a:lnTo>
                    <a:pt x="609" y="116"/>
                  </a:lnTo>
                  <a:lnTo>
                    <a:pt x="613" y="122"/>
                  </a:lnTo>
                  <a:lnTo>
                    <a:pt x="612" y="121"/>
                  </a:lnTo>
                  <a:lnTo>
                    <a:pt x="615" y="129"/>
                  </a:lnTo>
                  <a:lnTo>
                    <a:pt x="614" y="128"/>
                  </a:lnTo>
                  <a:lnTo>
                    <a:pt x="616" y="136"/>
                  </a:lnTo>
                  <a:lnTo>
                    <a:pt x="616" y="136"/>
                  </a:lnTo>
                  <a:lnTo>
                    <a:pt x="619" y="144"/>
                  </a:lnTo>
                  <a:lnTo>
                    <a:pt x="619" y="143"/>
                  </a:lnTo>
                  <a:lnTo>
                    <a:pt x="620" y="151"/>
                  </a:lnTo>
                  <a:lnTo>
                    <a:pt x="620" y="151"/>
                  </a:lnTo>
                  <a:lnTo>
                    <a:pt x="621" y="159"/>
                  </a:lnTo>
                  <a:lnTo>
                    <a:pt x="621" y="159"/>
                  </a:lnTo>
                  <a:lnTo>
                    <a:pt x="622" y="167"/>
                  </a:lnTo>
                  <a:lnTo>
                    <a:pt x="622" y="167"/>
                  </a:lnTo>
                  <a:lnTo>
                    <a:pt x="623" y="175"/>
                  </a:lnTo>
                  <a:lnTo>
                    <a:pt x="623" y="175"/>
                  </a:lnTo>
                  <a:lnTo>
                    <a:pt x="623" y="183"/>
                  </a:lnTo>
                  <a:lnTo>
                    <a:pt x="623" y="193"/>
                  </a:lnTo>
                  <a:lnTo>
                    <a:pt x="623" y="202"/>
                  </a:lnTo>
                  <a:lnTo>
                    <a:pt x="623" y="201"/>
                  </a:lnTo>
                  <a:lnTo>
                    <a:pt x="622" y="211"/>
                  </a:lnTo>
                  <a:lnTo>
                    <a:pt x="622" y="211"/>
                  </a:lnTo>
                  <a:lnTo>
                    <a:pt x="622" y="219"/>
                  </a:lnTo>
                  <a:lnTo>
                    <a:pt x="622" y="219"/>
                  </a:lnTo>
                  <a:lnTo>
                    <a:pt x="621" y="230"/>
                  </a:lnTo>
                  <a:lnTo>
                    <a:pt x="621" y="228"/>
                  </a:lnTo>
                  <a:lnTo>
                    <a:pt x="620" y="238"/>
                  </a:lnTo>
                  <a:lnTo>
                    <a:pt x="620" y="238"/>
                  </a:lnTo>
                  <a:lnTo>
                    <a:pt x="619" y="258"/>
                  </a:lnTo>
                  <a:lnTo>
                    <a:pt x="619" y="257"/>
                  </a:lnTo>
                  <a:lnTo>
                    <a:pt x="616" y="277"/>
                  </a:lnTo>
                  <a:lnTo>
                    <a:pt x="616" y="277"/>
                  </a:lnTo>
                  <a:lnTo>
                    <a:pt x="614" y="296"/>
                  </a:lnTo>
                  <a:lnTo>
                    <a:pt x="627" y="298"/>
                  </a:lnTo>
                  <a:lnTo>
                    <a:pt x="627" y="298"/>
                  </a:lnTo>
                  <a:lnTo>
                    <a:pt x="640" y="3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pic>
        <p:nvPicPr>
          <p:cNvPr id="186" name="Picture 64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41" y="3466905"/>
            <a:ext cx="319798" cy="21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175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7" name="Group 392"/>
          <p:cNvGrpSpPr>
            <a:grpSpLocks/>
          </p:cNvGrpSpPr>
          <p:nvPr/>
        </p:nvGrpSpPr>
        <p:grpSpPr bwMode="auto">
          <a:xfrm>
            <a:off x="2760639" y="2475321"/>
            <a:ext cx="328854" cy="325896"/>
            <a:chOff x="2989" y="1480"/>
            <a:chExt cx="581" cy="516"/>
          </a:xfrm>
        </p:grpSpPr>
        <p:sp>
          <p:nvSpPr>
            <p:cNvPr id="188" name="Freeform 282"/>
            <p:cNvSpPr>
              <a:spLocks/>
            </p:cNvSpPr>
            <p:nvPr/>
          </p:nvSpPr>
          <p:spPr bwMode="auto">
            <a:xfrm rot="-596288">
              <a:off x="2989" y="1715"/>
              <a:ext cx="367" cy="281"/>
            </a:xfrm>
            <a:custGeom>
              <a:avLst/>
              <a:gdLst>
                <a:gd name="T0" fmla="*/ 932 w 5787"/>
                <a:gd name="T1" fmla="*/ 4338 h 4434"/>
                <a:gd name="T2" fmla="*/ 787 w 5787"/>
                <a:gd name="T3" fmla="*/ 4145 h 4434"/>
                <a:gd name="T4" fmla="*/ 645 w 5787"/>
                <a:gd name="T5" fmla="*/ 3949 h 4434"/>
                <a:gd name="T6" fmla="*/ 508 w 5787"/>
                <a:gd name="T7" fmla="*/ 3751 h 4434"/>
                <a:gd name="T8" fmla="*/ 408 w 5787"/>
                <a:gd name="T9" fmla="*/ 3601 h 4434"/>
                <a:gd name="T10" fmla="*/ 346 w 5787"/>
                <a:gd name="T11" fmla="*/ 3501 h 4434"/>
                <a:gd name="T12" fmla="*/ 284 w 5787"/>
                <a:gd name="T13" fmla="*/ 3399 h 4434"/>
                <a:gd name="T14" fmla="*/ 225 w 5787"/>
                <a:gd name="T15" fmla="*/ 3297 h 4434"/>
                <a:gd name="T16" fmla="*/ 169 w 5787"/>
                <a:gd name="T17" fmla="*/ 3195 h 4434"/>
                <a:gd name="T18" fmla="*/ 117 w 5787"/>
                <a:gd name="T19" fmla="*/ 3091 h 4434"/>
                <a:gd name="T20" fmla="*/ 67 w 5787"/>
                <a:gd name="T21" fmla="*/ 2986 h 4434"/>
                <a:gd name="T22" fmla="*/ 21 w 5787"/>
                <a:gd name="T23" fmla="*/ 2881 h 4434"/>
                <a:gd name="T24" fmla="*/ 2 w 5787"/>
                <a:gd name="T25" fmla="*/ 2824 h 4434"/>
                <a:gd name="T26" fmla="*/ 8 w 5787"/>
                <a:gd name="T27" fmla="*/ 2816 h 4434"/>
                <a:gd name="T28" fmla="*/ 22 w 5787"/>
                <a:gd name="T29" fmla="*/ 2803 h 4434"/>
                <a:gd name="T30" fmla="*/ 49 w 5787"/>
                <a:gd name="T31" fmla="*/ 2785 h 4434"/>
                <a:gd name="T32" fmla="*/ 127 w 5787"/>
                <a:gd name="T33" fmla="*/ 2736 h 4434"/>
                <a:gd name="T34" fmla="*/ 332 w 5787"/>
                <a:gd name="T35" fmla="*/ 2612 h 4434"/>
                <a:gd name="T36" fmla="*/ 763 w 5787"/>
                <a:gd name="T37" fmla="*/ 2367 h 4434"/>
                <a:gd name="T38" fmla="*/ 1308 w 5787"/>
                <a:gd name="T39" fmla="*/ 2059 h 4434"/>
                <a:gd name="T40" fmla="*/ 1853 w 5787"/>
                <a:gd name="T41" fmla="*/ 1745 h 4434"/>
                <a:gd name="T42" fmla="*/ 2397 w 5787"/>
                <a:gd name="T43" fmla="*/ 1428 h 4434"/>
                <a:gd name="T44" fmla="*/ 2940 w 5787"/>
                <a:gd name="T45" fmla="*/ 1108 h 4434"/>
                <a:gd name="T46" fmla="*/ 3484 w 5787"/>
                <a:gd name="T47" fmla="*/ 789 h 4434"/>
                <a:gd name="T48" fmla="*/ 4028 w 5787"/>
                <a:gd name="T49" fmla="*/ 471 h 4434"/>
                <a:gd name="T50" fmla="*/ 4571 w 5787"/>
                <a:gd name="T51" fmla="*/ 155 h 4434"/>
                <a:gd name="T52" fmla="*/ 4854 w 5787"/>
                <a:gd name="T53" fmla="*/ 0 h 4434"/>
                <a:gd name="T54" fmla="*/ 4880 w 5787"/>
                <a:gd name="T55" fmla="*/ 0 h 4434"/>
                <a:gd name="T56" fmla="*/ 4948 w 5787"/>
                <a:gd name="T57" fmla="*/ 95 h 4434"/>
                <a:gd name="T58" fmla="*/ 5055 w 5787"/>
                <a:gd name="T59" fmla="*/ 286 h 4434"/>
                <a:gd name="T60" fmla="*/ 5162 w 5787"/>
                <a:gd name="T61" fmla="*/ 477 h 4434"/>
                <a:gd name="T62" fmla="*/ 5270 w 5787"/>
                <a:gd name="T63" fmla="*/ 668 h 4434"/>
                <a:gd name="T64" fmla="*/ 5379 w 5787"/>
                <a:gd name="T65" fmla="*/ 859 h 4434"/>
                <a:gd name="T66" fmla="*/ 5487 w 5787"/>
                <a:gd name="T67" fmla="*/ 1050 h 4434"/>
                <a:gd name="T68" fmla="*/ 5594 w 5787"/>
                <a:gd name="T69" fmla="*/ 1241 h 4434"/>
                <a:gd name="T70" fmla="*/ 5703 w 5787"/>
                <a:gd name="T71" fmla="*/ 1432 h 4434"/>
                <a:gd name="T72" fmla="*/ 5764 w 5787"/>
                <a:gd name="T73" fmla="*/ 1552 h 4434"/>
                <a:gd name="T74" fmla="*/ 5779 w 5787"/>
                <a:gd name="T75" fmla="*/ 1602 h 4434"/>
                <a:gd name="T76" fmla="*/ 5779 w 5787"/>
                <a:gd name="T77" fmla="*/ 1630 h 4434"/>
                <a:gd name="T78" fmla="*/ 5752 w 5787"/>
                <a:gd name="T79" fmla="*/ 1643 h 4434"/>
                <a:gd name="T80" fmla="*/ 5692 w 5787"/>
                <a:gd name="T81" fmla="*/ 1680 h 4434"/>
                <a:gd name="T82" fmla="*/ 5576 w 5787"/>
                <a:gd name="T83" fmla="*/ 1751 h 4434"/>
                <a:gd name="T84" fmla="*/ 5382 w 5787"/>
                <a:gd name="T85" fmla="*/ 1870 h 4434"/>
                <a:gd name="T86" fmla="*/ 5088 w 5787"/>
                <a:gd name="T87" fmla="*/ 2049 h 4434"/>
                <a:gd name="T88" fmla="*/ 4673 w 5787"/>
                <a:gd name="T89" fmla="*/ 2300 h 4434"/>
                <a:gd name="T90" fmla="*/ 4114 w 5787"/>
                <a:gd name="T91" fmla="*/ 2636 h 4434"/>
                <a:gd name="T92" fmla="*/ 3601 w 5787"/>
                <a:gd name="T93" fmla="*/ 2939 h 4434"/>
                <a:gd name="T94" fmla="*/ 3254 w 5787"/>
                <a:gd name="T95" fmla="*/ 3138 h 4434"/>
                <a:gd name="T96" fmla="*/ 2907 w 5787"/>
                <a:gd name="T97" fmla="*/ 3337 h 4434"/>
                <a:gd name="T98" fmla="*/ 2561 w 5787"/>
                <a:gd name="T99" fmla="*/ 3538 h 4434"/>
                <a:gd name="T100" fmla="*/ 2215 w 5787"/>
                <a:gd name="T101" fmla="*/ 3737 h 4434"/>
                <a:gd name="T102" fmla="*/ 1869 w 5787"/>
                <a:gd name="T103" fmla="*/ 3936 h 4434"/>
                <a:gd name="T104" fmla="*/ 1523 w 5787"/>
                <a:gd name="T105" fmla="*/ 4135 h 4434"/>
                <a:gd name="T106" fmla="*/ 1177 w 5787"/>
                <a:gd name="T107" fmla="*/ 4334 h 4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87" h="4434">
                  <a:moveTo>
                    <a:pt x="1003" y="4434"/>
                  </a:moveTo>
                  <a:lnTo>
                    <a:pt x="932" y="4338"/>
                  </a:lnTo>
                  <a:lnTo>
                    <a:pt x="859" y="4242"/>
                  </a:lnTo>
                  <a:lnTo>
                    <a:pt x="787" y="4145"/>
                  </a:lnTo>
                  <a:lnTo>
                    <a:pt x="715" y="4048"/>
                  </a:lnTo>
                  <a:lnTo>
                    <a:pt x="645" y="3949"/>
                  </a:lnTo>
                  <a:lnTo>
                    <a:pt x="575" y="3851"/>
                  </a:lnTo>
                  <a:lnTo>
                    <a:pt x="508" y="3751"/>
                  </a:lnTo>
                  <a:lnTo>
                    <a:pt x="441" y="3652"/>
                  </a:lnTo>
                  <a:lnTo>
                    <a:pt x="408" y="3601"/>
                  </a:lnTo>
                  <a:lnTo>
                    <a:pt x="376" y="3551"/>
                  </a:lnTo>
                  <a:lnTo>
                    <a:pt x="346" y="3501"/>
                  </a:lnTo>
                  <a:lnTo>
                    <a:pt x="314" y="3450"/>
                  </a:lnTo>
                  <a:lnTo>
                    <a:pt x="284" y="3399"/>
                  </a:lnTo>
                  <a:lnTo>
                    <a:pt x="254" y="3349"/>
                  </a:lnTo>
                  <a:lnTo>
                    <a:pt x="225" y="3297"/>
                  </a:lnTo>
                  <a:lnTo>
                    <a:pt x="197" y="3246"/>
                  </a:lnTo>
                  <a:lnTo>
                    <a:pt x="169" y="3195"/>
                  </a:lnTo>
                  <a:lnTo>
                    <a:pt x="142" y="3142"/>
                  </a:lnTo>
                  <a:lnTo>
                    <a:pt x="117" y="3091"/>
                  </a:lnTo>
                  <a:lnTo>
                    <a:pt x="92" y="3039"/>
                  </a:lnTo>
                  <a:lnTo>
                    <a:pt x="67" y="2986"/>
                  </a:lnTo>
                  <a:lnTo>
                    <a:pt x="44" y="2934"/>
                  </a:lnTo>
                  <a:lnTo>
                    <a:pt x="21" y="2881"/>
                  </a:lnTo>
                  <a:lnTo>
                    <a:pt x="0" y="2828"/>
                  </a:lnTo>
                  <a:lnTo>
                    <a:pt x="2" y="2824"/>
                  </a:lnTo>
                  <a:lnTo>
                    <a:pt x="5" y="2820"/>
                  </a:lnTo>
                  <a:lnTo>
                    <a:pt x="8" y="2816"/>
                  </a:lnTo>
                  <a:lnTo>
                    <a:pt x="14" y="2810"/>
                  </a:lnTo>
                  <a:lnTo>
                    <a:pt x="22" y="2803"/>
                  </a:lnTo>
                  <a:lnTo>
                    <a:pt x="33" y="2795"/>
                  </a:lnTo>
                  <a:lnTo>
                    <a:pt x="49" y="2785"/>
                  </a:lnTo>
                  <a:lnTo>
                    <a:pt x="69" y="2772"/>
                  </a:lnTo>
                  <a:lnTo>
                    <a:pt x="127" y="2736"/>
                  </a:lnTo>
                  <a:lnTo>
                    <a:pt x="213" y="2684"/>
                  </a:lnTo>
                  <a:lnTo>
                    <a:pt x="332" y="2612"/>
                  </a:lnTo>
                  <a:lnTo>
                    <a:pt x="491" y="2518"/>
                  </a:lnTo>
                  <a:lnTo>
                    <a:pt x="763" y="2367"/>
                  </a:lnTo>
                  <a:lnTo>
                    <a:pt x="1036" y="2214"/>
                  </a:lnTo>
                  <a:lnTo>
                    <a:pt x="1308" y="2059"/>
                  </a:lnTo>
                  <a:lnTo>
                    <a:pt x="1580" y="1903"/>
                  </a:lnTo>
                  <a:lnTo>
                    <a:pt x="1853" y="1745"/>
                  </a:lnTo>
                  <a:lnTo>
                    <a:pt x="2125" y="1587"/>
                  </a:lnTo>
                  <a:lnTo>
                    <a:pt x="2397" y="1428"/>
                  </a:lnTo>
                  <a:lnTo>
                    <a:pt x="2669" y="1268"/>
                  </a:lnTo>
                  <a:lnTo>
                    <a:pt x="2940" y="1108"/>
                  </a:lnTo>
                  <a:lnTo>
                    <a:pt x="3212" y="948"/>
                  </a:lnTo>
                  <a:lnTo>
                    <a:pt x="3484" y="789"/>
                  </a:lnTo>
                  <a:lnTo>
                    <a:pt x="3756" y="629"/>
                  </a:lnTo>
                  <a:lnTo>
                    <a:pt x="4028" y="471"/>
                  </a:lnTo>
                  <a:lnTo>
                    <a:pt x="4299" y="312"/>
                  </a:lnTo>
                  <a:lnTo>
                    <a:pt x="4571" y="155"/>
                  </a:lnTo>
                  <a:lnTo>
                    <a:pt x="4843" y="0"/>
                  </a:lnTo>
                  <a:lnTo>
                    <a:pt x="4854" y="0"/>
                  </a:lnTo>
                  <a:lnTo>
                    <a:pt x="4868" y="0"/>
                  </a:lnTo>
                  <a:lnTo>
                    <a:pt x="4880" y="0"/>
                  </a:lnTo>
                  <a:lnTo>
                    <a:pt x="4894" y="0"/>
                  </a:lnTo>
                  <a:lnTo>
                    <a:pt x="4948" y="95"/>
                  </a:lnTo>
                  <a:lnTo>
                    <a:pt x="5001" y="190"/>
                  </a:lnTo>
                  <a:lnTo>
                    <a:pt x="5055" y="286"/>
                  </a:lnTo>
                  <a:lnTo>
                    <a:pt x="5109" y="381"/>
                  </a:lnTo>
                  <a:lnTo>
                    <a:pt x="5162" y="477"/>
                  </a:lnTo>
                  <a:lnTo>
                    <a:pt x="5217" y="572"/>
                  </a:lnTo>
                  <a:lnTo>
                    <a:pt x="5270" y="668"/>
                  </a:lnTo>
                  <a:lnTo>
                    <a:pt x="5324" y="763"/>
                  </a:lnTo>
                  <a:lnTo>
                    <a:pt x="5379" y="859"/>
                  </a:lnTo>
                  <a:lnTo>
                    <a:pt x="5432" y="954"/>
                  </a:lnTo>
                  <a:lnTo>
                    <a:pt x="5487" y="1050"/>
                  </a:lnTo>
                  <a:lnTo>
                    <a:pt x="5541" y="1145"/>
                  </a:lnTo>
                  <a:lnTo>
                    <a:pt x="5594" y="1241"/>
                  </a:lnTo>
                  <a:lnTo>
                    <a:pt x="5649" y="1336"/>
                  </a:lnTo>
                  <a:lnTo>
                    <a:pt x="5703" y="1432"/>
                  </a:lnTo>
                  <a:lnTo>
                    <a:pt x="5758" y="1527"/>
                  </a:lnTo>
                  <a:lnTo>
                    <a:pt x="5764" y="1552"/>
                  </a:lnTo>
                  <a:lnTo>
                    <a:pt x="5771" y="1576"/>
                  </a:lnTo>
                  <a:lnTo>
                    <a:pt x="5779" y="1602"/>
                  </a:lnTo>
                  <a:lnTo>
                    <a:pt x="5787" y="1628"/>
                  </a:lnTo>
                  <a:lnTo>
                    <a:pt x="5779" y="1630"/>
                  </a:lnTo>
                  <a:lnTo>
                    <a:pt x="5769" y="1635"/>
                  </a:lnTo>
                  <a:lnTo>
                    <a:pt x="5752" y="1643"/>
                  </a:lnTo>
                  <a:lnTo>
                    <a:pt x="5728" y="1659"/>
                  </a:lnTo>
                  <a:lnTo>
                    <a:pt x="5692" y="1680"/>
                  </a:lnTo>
                  <a:lnTo>
                    <a:pt x="5642" y="1711"/>
                  </a:lnTo>
                  <a:lnTo>
                    <a:pt x="5576" y="1751"/>
                  </a:lnTo>
                  <a:lnTo>
                    <a:pt x="5490" y="1804"/>
                  </a:lnTo>
                  <a:lnTo>
                    <a:pt x="5382" y="1870"/>
                  </a:lnTo>
                  <a:lnTo>
                    <a:pt x="5249" y="1951"/>
                  </a:lnTo>
                  <a:lnTo>
                    <a:pt x="5088" y="2049"/>
                  </a:lnTo>
                  <a:lnTo>
                    <a:pt x="4897" y="2165"/>
                  </a:lnTo>
                  <a:lnTo>
                    <a:pt x="4673" y="2300"/>
                  </a:lnTo>
                  <a:lnTo>
                    <a:pt x="4413" y="2456"/>
                  </a:lnTo>
                  <a:lnTo>
                    <a:pt x="4114" y="2636"/>
                  </a:lnTo>
                  <a:lnTo>
                    <a:pt x="3775" y="2839"/>
                  </a:lnTo>
                  <a:lnTo>
                    <a:pt x="3601" y="2939"/>
                  </a:lnTo>
                  <a:lnTo>
                    <a:pt x="3428" y="3039"/>
                  </a:lnTo>
                  <a:lnTo>
                    <a:pt x="3254" y="3138"/>
                  </a:lnTo>
                  <a:lnTo>
                    <a:pt x="3081" y="3238"/>
                  </a:lnTo>
                  <a:lnTo>
                    <a:pt x="2907" y="3337"/>
                  </a:lnTo>
                  <a:lnTo>
                    <a:pt x="2734" y="3437"/>
                  </a:lnTo>
                  <a:lnTo>
                    <a:pt x="2561" y="3538"/>
                  </a:lnTo>
                  <a:lnTo>
                    <a:pt x="2388" y="3637"/>
                  </a:lnTo>
                  <a:lnTo>
                    <a:pt x="2215" y="3737"/>
                  </a:lnTo>
                  <a:lnTo>
                    <a:pt x="2042" y="3836"/>
                  </a:lnTo>
                  <a:lnTo>
                    <a:pt x="1869" y="3936"/>
                  </a:lnTo>
                  <a:lnTo>
                    <a:pt x="1695" y="4036"/>
                  </a:lnTo>
                  <a:lnTo>
                    <a:pt x="1523" y="4135"/>
                  </a:lnTo>
                  <a:lnTo>
                    <a:pt x="1349" y="4235"/>
                  </a:lnTo>
                  <a:lnTo>
                    <a:pt x="1177" y="4334"/>
                  </a:lnTo>
                  <a:lnTo>
                    <a:pt x="1003" y="4434"/>
                  </a:lnTo>
                  <a:close/>
                </a:path>
              </a:pathLst>
            </a:custGeom>
            <a:noFill/>
            <a:ln w="38100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9" name="Freeform 283"/>
            <p:cNvSpPr>
              <a:spLocks/>
            </p:cNvSpPr>
            <p:nvPr/>
          </p:nvSpPr>
          <p:spPr bwMode="auto">
            <a:xfrm rot="-596288">
              <a:off x="3234" y="1480"/>
              <a:ext cx="336" cy="417"/>
            </a:xfrm>
            <a:custGeom>
              <a:avLst/>
              <a:gdLst>
                <a:gd name="T0" fmla="*/ 2936 w 5294"/>
                <a:gd name="T1" fmla="*/ 6546 h 6573"/>
                <a:gd name="T2" fmla="*/ 2864 w 5294"/>
                <a:gd name="T3" fmla="*/ 6496 h 6573"/>
                <a:gd name="T4" fmla="*/ 2758 w 5294"/>
                <a:gd name="T5" fmla="*/ 6396 h 6573"/>
                <a:gd name="T6" fmla="*/ 2463 w 5294"/>
                <a:gd name="T7" fmla="*/ 5985 h 6573"/>
                <a:gd name="T8" fmla="*/ 2121 w 5294"/>
                <a:gd name="T9" fmla="*/ 5467 h 6573"/>
                <a:gd name="T10" fmla="*/ 1788 w 5294"/>
                <a:gd name="T11" fmla="*/ 4941 h 6573"/>
                <a:gd name="T12" fmla="*/ 1468 w 5294"/>
                <a:gd name="T13" fmla="*/ 4410 h 6573"/>
                <a:gd name="T14" fmla="*/ 1160 w 5294"/>
                <a:gd name="T15" fmla="*/ 3873 h 6573"/>
                <a:gd name="T16" fmla="*/ 865 w 5294"/>
                <a:gd name="T17" fmla="*/ 3331 h 6573"/>
                <a:gd name="T18" fmla="*/ 585 w 5294"/>
                <a:gd name="T19" fmla="*/ 2785 h 6573"/>
                <a:gd name="T20" fmla="*/ 318 w 5294"/>
                <a:gd name="T21" fmla="*/ 2234 h 6573"/>
                <a:gd name="T22" fmla="*/ 186 w 5294"/>
                <a:gd name="T23" fmla="*/ 1919 h 6573"/>
                <a:gd name="T24" fmla="*/ 83 w 5294"/>
                <a:gd name="T25" fmla="*/ 1641 h 6573"/>
                <a:gd name="T26" fmla="*/ 32 w 5294"/>
                <a:gd name="T27" fmla="*/ 1461 h 6573"/>
                <a:gd name="T28" fmla="*/ 6 w 5294"/>
                <a:gd name="T29" fmla="*/ 1321 h 6573"/>
                <a:gd name="T30" fmla="*/ 1 w 5294"/>
                <a:gd name="T31" fmla="*/ 1192 h 6573"/>
                <a:gd name="T32" fmla="*/ 23 w 5294"/>
                <a:gd name="T33" fmla="*/ 1077 h 6573"/>
                <a:gd name="T34" fmla="*/ 390 w 5294"/>
                <a:gd name="T35" fmla="*/ 827 h 6573"/>
                <a:gd name="T36" fmla="*/ 823 w 5294"/>
                <a:gd name="T37" fmla="*/ 571 h 6573"/>
                <a:gd name="T38" fmla="*/ 1077 w 5294"/>
                <a:gd name="T39" fmla="*/ 433 h 6573"/>
                <a:gd name="T40" fmla="*/ 1334 w 5294"/>
                <a:gd name="T41" fmla="*/ 304 h 6573"/>
                <a:gd name="T42" fmla="*/ 1596 w 5294"/>
                <a:gd name="T43" fmla="*/ 187 h 6573"/>
                <a:gd name="T44" fmla="*/ 1861 w 5294"/>
                <a:gd name="T45" fmla="*/ 82 h 6573"/>
                <a:gd name="T46" fmla="*/ 2103 w 5294"/>
                <a:gd name="T47" fmla="*/ 12 h 6573"/>
                <a:gd name="T48" fmla="*/ 2234 w 5294"/>
                <a:gd name="T49" fmla="*/ 0 h 6573"/>
                <a:gd name="T50" fmla="*/ 2311 w 5294"/>
                <a:gd name="T51" fmla="*/ 10 h 6573"/>
                <a:gd name="T52" fmla="*/ 2498 w 5294"/>
                <a:gd name="T53" fmla="*/ 187 h 6573"/>
                <a:gd name="T54" fmla="*/ 2858 w 5294"/>
                <a:gd name="T55" fmla="*/ 630 h 6573"/>
                <a:gd name="T56" fmla="*/ 3072 w 5294"/>
                <a:gd name="T57" fmla="*/ 899 h 6573"/>
                <a:gd name="T58" fmla="*/ 3236 w 5294"/>
                <a:gd name="T59" fmla="*/ 1115 h 6573"/>
                <a:gd name="T60" fmla="*/ 3458 w 5294"/>
                <a:gd name="T61" fmla="*/ 1426 h 6573"/>
                <a:gd name="T62" fmla="*/ 3742 w 5294"/>
                <a:gd name="T63" fmla="*/ 1883 h 6573"/>
                <a:gd name="T64" fmla="*/ 4012 w 5294"/>
                <a:gd name="T65" fmla="*/ 2349 h 6573"/>
                <a:gd name="T66" fmla="*/ 4267 w 5294"/>
                <a:gd name="T67" fmla="*/ 2824 h 6573"/>
                <a:gd name="T68" fmla="*/ 4507 w 5294"/>
                <a:gd name="T69" fmla="*/ 3307 h 6573"/>
                <a:gd name="T70" fmla="*/ 4734 w 5294"/>
                <a:gd name="T71" fmla="*/ 3799 h 6573"/>
                <a:gd name="T72" fmla="*/ 4947 w 5294"/>
                <a:gd name="T73" fmla="*/ 4298 h 6573"/>
                <a:gd name="T74" fmla="*/ 5149 w 5294"/>
                <a:gd name="T75" fmla="*/ 4805 h 6573"/>
                <a:gd name="T76" fmla="*/ 5287 w 5294"/>
                <a:gd name="T77" fmla="*/ 5223 h 6573"/>
                <a:gd name="T78" fmla="*/ 5241 w 5294"/>
                <a:gd name="T79" fmla="*/ 5348 h 6573"/>
                <a:gd name="T80" fmla="*/ 5167 w 5294"/>
                <a:gd name="T81" fmla="*/ 5461 h 6573"/>
                <a:gd name="T82" fmla="*/ 5071 w 5294"/>
                <a:gd name="T83" fmla="*/ 5563 h 6573"/>
                <a:gd name="T84" fmla="*/ 4963 w 5294"/>
                <a:gd name="T85" fmla="*/ 5657 h 6573"/>
                <a:gd name="T86" fmla="*/ 4815 w 5294"/>
                <a:gd name="T87" fmla="*/ 5762 h 6573"/>
                <a:gd name="T88" fmla="*/ 4583 w 5294"/>
                <a:gd name="T89" fmla="*/ 5916 h 6573"/>
                <a:gd name="T90" fmla="*/ 4263 w 5294"/>
                <a:gd name="T91" fmla="*/ 6098 h 6573"/>
                <a:gd name="T92" fmla="*/ 3882 w 5294"/>
                <a:gd name="T93" fmla="*/ 6296 h 6573"/>
                <a:gd name="T94" fmla="*/ 3636 w 5294"/>
                <a:gd name="T95" fmla="*/ 6407 h 6573"/>
                <a:gd name="T96" fmla="*/ 3439 w 5294"/>
                <a:gd name="T97" fmla="*/ 6481 h 6573"/>
                <a:gd name="T98" fmla="*/ 3241 w 5294"/>
                <a:gd name="T99" fmla="*/ 6538 h 6573"/>
                <a:gd name="T100" fmla="*/ 3048 w 5294"/>
                <a:gd name="T101" fmla="*/ 6570 h 6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4" h="6573">
                  <a:moveTo>
                    <a:pt x="3000" y="6573"/>
                  </a:moveTo>
                  <a:lnTo>
                    <a:pt x="2978" y="6565"/>
                  </a:lnTo>
                  <a:lnTo>
                    <a:pt x="2956" y="6556"/>
                  </a:lnTo>
                  <a:lnTo>
                    <a:pt x="2936" y="6546"/>
                  </a:lnTo>
                  <a:lnTo>
                    <a:pt x="2916" y="6534"/>
                  </a:lnTo>
                  <a:lnTo>
                    <a:pt x="2898" y="6522"/>
                  </a:lnTo>
                  <a:lnTo>
                    <a:pt x="2880" y="6510"/>
                  </a:lnTo>
                  <a:lnTo>
                    <a:pt x="2864" y="6496"/>
                  </a:lnTo>
                  <a:lnTo>
                    <a:pt x="2847" y="6482"/>
                  </a:lnTo>
                  <a:lnTo>
                    <a:pt x="2817" y="6454"/>
                  </a:lnTo>
                  <a:lnTo>
                    <a:pt x="2787" y="6425"/>
                  </a:lnTo>
                  <a:lnTo>
                    <a:pt x="2758" y="6396"/>
                  </a:lnTo>
                  <a:lnTo>
                    <a:pt x="2728" y="6369"/>
                  </a:lnTo>
                  <a:lnTo>
                    <a:pt x="2639" y="6241"/>
                  </a:lnTo>
                  <a:lnTo>
                    <a:pt x="2552" y="6113"/>
                  </a:lnTo>
                  <a:lnTo>
                    <a:pt x="2463" y="5985"/>
                  </a:lnTo>
                  <a:lnTo>
                    <a:pt x="2377" y="5856"/>
                  </a:lnTo>
                  <a:lnTo>
                    <a:pt x="2291" y="5726"/>
                  </a:lnTo>
                  <a:lnTo>
                    <a:pt x="2206" y="5597"/>
                  </a:lnTo>
                  <a:lnTo>
                    <a:pt x="2121" y="5467"/>
                  </a:lnTo>
                  <a:lnTo>
                    <a:pt x="2036" y="5336"/>
                  </a:lnTo>
                  <a:lnTo>
                    <a:pt x="1953" y="5205"/>
                  </a:lnTo>
                  <a:lnTo>
                    <a:pt x="1870" y="5073"/>
                  </a:lnTo>
                  <a:lnTo>
                    <a:pt x="1788" y="4941"/>
                  </a:lnTo>
                  <a:lnTo>
                    <a:pt x="1707" y="4809"/>
                  </a:lnTo>
                  <a:lnTo>
                    <a:pt x="1627" y="4676"/>
                  </a:lnTo>
                  <a:lnTo>
                    <a:pt x="1547" y="4543"/>
                  </a:lnTo>
                  <a:lnTo>
                    <a:pt x="1468" y="4410"/>
                  </a:lnTo>
                  <a:lnTo>
                    <a:pt x="1390" y="4277"/>
                  </a:lnTo>
                  <a:lnTo>
                    <a:pt x="1313" y="4142"/>
                  </a:lnTo>
                  <a:lnTo>
                    <a:pt x="1236" y="4008"/>
                  </a:lnTo>
                  <a:lnTo>
                    <a:pt x="1160" y="3873"/>
                  </a:lnTo>
                  <a:lnTo>
                    <a:pt x="1085" y="3737"/>
                  </a:lnTo>
                  <a:lnTo>
                    <a:pt x="1011" y="3603"/>
                  </a:lnTo>
                  <a:lnTo>
                    <a:pt x="938" y="3466"/>
                  </a:lnTo>
                  <a:lnTo>
                    <a:pt x="865" y="3331"/>
                  </a:lnTo>
                  <a:lnTo>
                    <a:pt x="794" y="3194"/>
                  </a:lnTo>
                  <a:lnTo>
                    <a:pt x="724" y="3058"/>
                  </a:lnTo>
                  <a:lnTo>
                    <a:pt x="654" y="2921"/>
                  </a:lnTo>
                  <a:lnTo>
                    <a:pt x="585" y="2785"/>
                  </a:lnTo>
                  <a:lnTo>
                    <a:pt x="516" y="2647"/>
                  </a:lnTo>
                  <a:lnTo>
                    <a:pt x="450" y="2509"/>
                  </a:lnTo>
                  <a:lnTo>
                    <a:pt x="384" y="2372"/>
                  </a:lnTo>
                  <a:lnTo>
                    <a:pt x="318" y="2234"/>
                  </a:lnTo>
                  <a:lnTo>
                    <a:pt x="255" y="2097"/>
                  </a:lnTo>
                  <a:lnTo>
                    <a:pt x="233" y="2041"/>
                  </a:lnTo>
                  <a:lnTo>
                    <a:pt x="211" y="1982"/>
                  </a:lnTo>
                  <a:lnTo>
                    <a:pt x="186" y="1919"/>
                  </a:lnTo>
                  <a:lnTo>
                    <a:pt x="159" y="1852"/>
                  </a:lnTo>
                  <a:lnTo>
                    <a:pt x="134" y="1784"/>
                  </a:lnTo>
                  <a:lnTo>
                    <a:pt x="108" y="1713"/>
                  </a:lnTo>
                  <a:lnTo>
                    <a:pt x="83" y="1641"/>
                  </a:lnTo>
                  <a:lnTo>
                    <a:pt x="61" y="1569"/>
                  </a:lnTo>
                  <a:lnTo>
                    <a:pt x="50" y="1533"/>
                  </a:lnTo>
                  <a:lnTo>
                    <a:pt x="40" y="1497"/>
                  </a:lnTo>
                  <a:lnTo>
                    <a:pt x="32" y="1461"/>
                  </a:lnTo>
                  <a:lnTo>
                    <a:pt x="24" y="1426"/>
                  </a:lnTo>
                  <a:lnTo>
                    <a:pt x="17" y="1390"/>
                  </a:lnTo>
                  <a:lnTo>
                    <a:pt x="11" y="1356"/>
                  </a:lnTo>
                  <a:lnTo>
                    <a:pt x="6" y="1321"/>
                  </a:lnTo>
                  <a:lnTo>
                    <a:pt x="3" y="1289"/>
                  </a:lnTo>
                  <a:lnTo>
                    <a:pt x="1" y="1256"/>
                  </a:lnTo>
                  <a:lnTo>
                    <a:pt x="0" y="1223"/>
                  </a:lnTo>
                  <a:lnTo>
                    <a:pt x="1" y="1192"/>
                  </a:lnTo>
                  <a:lnTo>
                    <a:pt x="4" y="1162"/>
                  </a:lnTo>
                  <a:lnTo>
                    <a:pt x="8" y="1133"/>
                  </a:lnTo>
                  <a:lnTo>
                    <a:pt x="15" y="1105"/>
                  </a:lnTo>
                  <a:lnTo>
                    <a:pt x="23" y="1077"/>
                  </a:lnTo>
                  <a:lnTo>
                    <a:pt x="33" y="1051"/>
                  </a:lnTo>
                  <a:lnTo>
                    <a:pt x="151" y="976"/>
                  </a:lnTo>
                  <a:lnTo>
                    <a:pt x="270" y="901"/>
                  </a:lnTo>
                  <a:lnTo>
                    <a:pt x="390" y="827"/>
                  </a:lnTo>
                  <a:lnTo>
                    <a:pt x="512" y="753"/>
                  </a:lnTo>
                  <a:lnTo>
                    <a:pt x="635" y="679"/>
                  </a:lnTo>
                  <a:lnTo>
                    <a:pt x="761" y="607"/>
                  </a:lnTo>
                  <a:lnTo>
                    <a:pt x="823" y="571"/>
                  </a:lnTo>
                  <a:lnTo>
                    <a:pt x="886" y="536"/>
                  </a:lnTo>
                  <a:lnTo>
                    <a:pt x="950" y="501"/>
                  </a:lnTo>
                  <a:lnTo>
                    <a:pt x="1013" y="467"/>
                  </a:lnTo>
                  <a:lnTo>
                    <a:pt x="1077" y="433"/>
                  </a:lnTo>
                  <a:lnTo>
                    <a:pt x="1140" y="399"/>
                  </a:lnTo>
                  <a:lnTo>
                    <a:pt x="1205" y="368"/>
                  </a:lnTo>
                  <a:lnTo>
                    <a:pt x="1270" y="336"/>
                  </a:lnTo>
                  <a:lnTo>
                    <a:pt x="1334" y="304"/>
                  </a:lnTo>
                  <a:lnTo>
                    <a:pt x="1400" y="273"/>
                  </a:lnTo>
                  <a:lnTo>
                    <a:pt x="1465" y="243"/>
                  </a:lnTo>
                  <a:lnTo>
                    <a:pt x="1530" y="215"/>
                  </a:lnTo>
                  <a:lnTo>
                    <a:pt x="1596" y="187"/>
                  </a:lnTo>
                  <a:lnTo>
                    <a:pt x="1663" y="159"/>
                  </a:lnTo>
                  <a:lnTo>
                    <a:pt x="1729" y="132"/>
                  </a:lnTo>
                  <a:lnTo>
                    <a:pt x="1795" y="107"/>
                  </a:lnTo>
                  <a:lnTo>
                    <a:pt x="1861" y="82"/>
                  </a:lnTo>
                  <a:lnTo>
                    <a:pt x="1928" y="60"/>
                  </a:lnTo>
                  <a:lnTo>
                    <a:pt x="1994" y="37"/>
                  </a:lnTo>
                  <a:lnTo>
                    <a:pt x="2062" y="15"/>
                  </a:lnTo>
                  <a:lnTo>
                    <a:pt x="2103" y="12"/>
                  </a:lnTo>
                  <a:lnTo>
                    <a:pt x="2141" y="8"/>
                  </a:lnTo>
                  <a:lnTo>
                    <a:pt x="2178" y="3"/>
                  </a:lnTo>
                  <a:lnTo>
                    <a:pt x="2215" y="1"/>
                  </a:lnTo>
                  <a:lnTo>
                    <a:pt x="2234" y="0"/>
                  </a:lnTo>
                  <a:lnTo>
                    <a:pt x="2252" y="1"/>
                  </a:lnTo>
                  <a:lnTo>
                    <a:pt x="2272" y="2"/>
                  </a:lnTo>
                  <a:lnTo>
                    <a:pt x="2291" y="5"/>
                  </a:lnTo>
                  <a:lnTo>
                    <a:pt x="2311" y="10"/>
                  </a:lnTo>
                  <a:lnTo>
                    <a:pt x="2331" y="16"/>
                  </a:lnTo>
                  <a:lnTo>
                    <a:pt x="2353" y="25"/>
                  </a:lnTo>
                  <a:lnTo>
                    <a:pt x="2375" y="34"/>
                  </a:lnTo>
                  <a:lnTo>
                    <a:pt x="2498" y="187"/>
                  </a:lnTo>
                  <a:lnTo>
                    <a:pt x="2607" y="320"/>
                  </a:lnTo>
                  <a:lnTo>
                    <a:pt x="2702" y="437"/>
                  </a:lnTo>
                  <a:lnTo>
                    <a:pt x="2785" y="540"/>
                  </a:lnTo>
                  <a:lnTo>
                    <a:pt x="2858" y="630"/>
                  </a:lnTo>
                  <a:lnTo>
                    <a:pt x="2921" y="709"/>
                  </a:lnTo>
                  <a:lnTo>
                    <a:pt x="2977" y="779"/>
                  </a:lnTo>
                  <a:lnTo>
                    <a:pt x="3027" y="842"/>
                  </a:lnTo>
                  <a:lnTo>
                    <a:pt x="3072" y="899"/>
                  </a:lnTo>
                  <a:lnTo>
                    <a:pt x="3114" y="954"/>
                  </a:lnTo>
                  <a:lnTo>
                    <a:pt x="3154" y="1006"/>
                  </a:lnTo>
                  <a:lnTo>
                    <a:pt x="3195" y="1060"/>
                  </a:lnTo>
                  <a:lnTo>
                    <a:pt x="3236" y="1115"/>
                  </a:lnTo>
                  <a:lnTo>
                    <a:pt x="3280" y="1175"/>
                  </a:lnTo>
                  <a:lnTo>
                    <a:pt x="3330" y="1240"/>
                  </a:lnTo>
                  <a:lnTo>
                    <a:pt x="3384" y="1313"/>
                  </a:lnTo>
                  <a:lnTo>
                    <a:pt x="3458" y="1426"/>
                  </a:lnTo>
                  <a:lnTo>
                    <a:pt x="3531" y="1539"/>
                  </a:lnTo>
                  <a:lnTo>
                    <a:pt x="3602" y="1653"/>
                  </a:lnTo>
                  <a:lnTo>
                    <a:pt x="3673" y="1768"/>
                  </a:lnTo>
                  <a:lnTo>
                    <a:pt x="3742" y="1883"/>
                  </a:lnTo>
                  <a:lnTo>
                    <a:pt x="3811" y="1998"/>
                  </a:lnTo>
                  <a:lnTo>
                    <a:pt x="3880" y="2115"/>
                  </a:lnTo>
                  <a:lnTo>
                    <a:pt x="3947" y="2231"/>
                  </a:lnTo>
                  <a:lnTo>
                    <a:pt x="4012" y="2349"/>
                  </a:lnTo>
                  <a:lnTo>
                    <a:pt x="4077" y="2467"/>
                  </a:lnTo>
                  <a:lnTo>
                    <a:pt x="4142" y="2585"/>
                  </a:lnTo>
                  <a:lnTo>
                    <a:pt x="4204" y="2705"/>
                  </a:lnTo>
                  <a:lnTo>
                    <a:pt x="4267" y="2824"/>
                  </a:lnTo>
                  <a:lnTo>
                    <a:pt x="4328" y="2944"/>
                  </a:lnTo>
                  <a:lnTo>
                    <a:pt x="4388" y="3065"/>
                  </a:lnTo>
                  <a:lnTo>
                    <a:pt x="4448" y="3186"/>
                  </a:lnTo>
                  <a:lnTo>
                    <a:pt x="4507" y="3307"/>
                  </a:lnTo>
                  <a:lnTo>
                    <a:pt x="4564" y="3429"/>
                  </a:lnTo>
                  <a:lnTo>
                    <a:pt x="4622" y="3553"/>
                  </a:lnTo>
                  <a:lnTo>
                    <a:pt x="4678" y="3675"/>
                  </a:lnTo>
                  <a:lnTo>
                    <a:pt x="4734" y="3799"/>
                  </a:lnTo>
                  <a:lnTo>
                    <a:pt x="4788" y="3923"/>
                  </a:lnTo>
                  <a:lnTo>
                    <a:pt x="4843" y="4048"/>
                  </a:lnTo>
                  <a:lnTo>
                    <a:pt x="4895" y="4173"/>
                  </a:lnTo>
                  <a:lnTo>
                    <a:pt x="4947" y="4298"/>
                  </a:lnTo>
                  <a:lnTo>
                    <a:pt x="5000" y="4424"/>
                  </a:lnTo>
                  <a:lnTo>
                    <a:pt x="5050" y="4551"/>
                  </a:lnTo>
                  <a:lnTo>
                    <a:pt x="5100" y="4678"/>
                  </a:lnTo>
                  <a:lnTo>
                    <a:pt x="5149" y="4805"/>
                  </a:lnTo>
                  <a:lnTo>
                    <a:pt x="5199" y="4933"/>
                  </a:lnTo>
                  <a:lnTo>
                    <a:pt x="5246" y="5061"/>
                  </a:lnTo>
                  <a:lnTo>
                    <a:pt x="5294" y="5189"/>
                  </a:lnTo>
                  <a:lnTo>
                    <a:pt x="5287" y="5223"/>
                  </a:lnTo>
                  <a:lnTo>
                    <a:pt x="5279" y="5255"/>
                  </a:lnTo>
                  <a:lnTo>
                    <a:pt x="5268" y="5287"/>
                  </a:lnTo>
                  <a:lnTo>
                    <a:pt x="5255" y="5318"/>
                  </a:lnTo>
                  <a:lnTo>
                    <a:pt x="5241" y="5348"/>
                  </a:lnTo>
                  <a:lnTo>
                    <a:pt x="5224" y="5377"/>
                  </a:lnTo>
                  <a:lnTo>
                    <a:pt x="5207" y="5406"/>
                  </a:lnTo>
                  <a:lnTo>
                    <a:pt x="5187" y="5434"/>
                  </a:lnTo>
                  <a:lnTo>
                    <a:pt x="5167" y="5461"/>
                  </a:lnTo>
                  <a:lnTo>
                    <a:pt x="5144" y="5487"/>
                  </a:lnTo>
                  <a:lnTo>
                    <a:pt x="5122" y="5514"/>
                  </a:lnTo>
                  <a:lnTo>
                    <a:pt x="5097" y="5538"/>
                  </a:lnTo>
                  <a:lnTo>
                    <a:pt x="5071" y="5563"/>
                  </a:lnTo>
                  <a:lnTo>
                    <a:pt x="5046" y="5588"/>
                  </a:lnTo>
                  <a:lnTo>
                    <a:pt x="5019" y="5611"/>
                  </a:lnTo>
                  <a:lnTo>
                    <a:pt x="4991" y="5634"/>
                  </a:lnTo>
                  <a:lnTo>
                    <a:pt x="4963" y="5657"/>
                  </a:lnTo>
                  <a:lnTo>
                    <a:pt x="4934" y="5678"/>
                  </a:lnTo>
                  <a:lnTo>
                    <a:pt x="4904" y="5701"/>
                  </a:lnTo>
                  <a:lnTo>
                    <a:pt x="4874" y="5721"/>
                  </a:lnTo>
                  <a:lnTo>
                    <a:pt x="4815" y="5762"/>
                  </a:lnTo>
                  <a:lnTo>
                    <a:pt x="4755" y="5802"/>
                  </a:lnTo>
                  <a:lnTo>
                    <a:pt x="4696" y="5841"/>
                  </a:lnTo>
                  <a:lnTo>
                    <a:pt x="4638" y="5879"/>
                  </a:lnTo>
                  <a:lnTo>
                    <a:pt x="4583" y="5916"/>
                  </a:lnTo>
                  <a:lnTo>
                    <a:pt x="4531" y="5953"/>
                  </a:lnTo>
                  <a:lnTo>
                    <a:pt x="4443" y="5999"/>
                  </a:lnTo>
                  <a:lnTo>
                    <a:pt x="4354" y="6049"/>
                  </a:lnTo>
                  <a:lnTo>
                    <a:pt x="4263" y="6098"/>
                  </a:lnTo>
                  <a:lnTo>
                    <a:pt x="4169" y="6148"/>
                  </a:lnTo>
                  <a:lnTo>
                    <a:pt x="4075" y="6199"/>
                  </a:lnTo>
                  <a:lnTo>
                    <a:pt x="3978" y="6248"/>
                  </a:lnTo>
                  <a:lnTo>
                    <a:pt x="3882" y="6296"/>
                  </a:lnTo>
                  <a:lnTo>
                    <a:pt x="3783" y="6342"/>
                  </a:lnTo>
                  <a:lnTo>
                    <a:pt x="3734" y="6365"/>
                  </a:lnTo>
                  <a:lnTo>
                    <a:pt x="3685" y="6387"/>
                  </a:lnTo>
                  <a:lnTo>
                    <a:pt x="3636" y="6407"/>
                  </a:lnTo>
                  <a:lnTo>
                    <a:pt x="3586" y="6428"/>
                  </a:lnTo>
                  <a:lnTo>
                    <a:pt x="3537" y="6446"/>
                  </a:lnTo>
                  <a:lnTo>
                    <a:pt x="3488" y="6465"/>
                  </a:lnTo>
                  <a:lnTo>
                    <a:pt x="3439" y="6481"/>
                  </a:lnTo>
                  <a:lnTo>
                    <a:pt x="3389" y="6497"/>
                  </a:lnTo>
                  <a:lnTo>
                    <a:pt x="3340" y="6512"/>
                  </a:lnTo>
                  <a:lnTo>
                    <a:pt x="3291" y="6525"/>
                  </a:lnTo>
                  <a:lnTo>
                    <a:pt x="3241" y="6538"/>
                  </a:lnTo>
                  <a:lnTo>
                    <a:pt x="3193" y="6548"/>
                  </a:lnTo>
                  <a:lnTo>
                    <a:pt x="3145" y="6557"/>
                  </a:lnTo>
                  <a:lnTo>
                    <a:pt x="3097" y="6564"/>
                  </a:lnTo>
                  <a:lnTo>
                    <a:pt x="3048" y="6570"/>
                  </a:lnTo>
                  <a:lnTo>
                    <a:pt x="3000" y="6573"/>
                  </a:lnTo>
                  <a:close/>
                </a:path>
              </a:pathLst>
            </a:custGeom>
            <a:noFill/>
            <a:ln w="38100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90" name="Rectangle 312"/>
          <p:cNvSpPr>
            <a:spLocks noChangeArrowheads="1"/>
          </p:cNvSpPr>
          <p:nvPr/>
        </p:nvSpPr>
        <p:spPr bwMode="auto">
          <a:xfrm>
            <a:off x="3369768" y="2489260"/>
            <a:ext cx="213387" cy="240001"/>
          </a:xfrm>
          <a:prstGeom prst="rect">
            <a:avLst/>
          </a:prstGeom>
          <a:solidFill>
            <a:srgbClr val="B3CC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91" name="Group 313"/>
          <p:cNvGrpSpPr>
            <a:grpSpLocks/>
          </p:cNvGrpSpPr>
          <p:nvPr/>
        </p:nvGrpSpPr>
        <p:grpSpPr bwMode="auto">
          <a:xfrm rot="691424">
            <a:off x="3278073" y="2460208"/>
            <a:ext cx="212821" cy="298107"/>
            <a:chOff x="3523" y="3958"/>
            <a:chExt cx="510" cy="629"/>
          </a:xfrm>
        </p:grpSpPr>
        <p:sp>
          <p:nvSpPr>
            <p:cNvPr id="192" name="Rectangle 314"/>
            <p:cNvSpPr>
              <a:spLocks noChangeArrowheads="1"/>
            </p:cNvSpPr>
            <p:nvPr/>
          </p:nvSpPr>
          <p:spPr bwMode="auto">
            <a:xfrm>
              <a:off x="3523" y="4082"/>
              <a:ext cx="510" cy="50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3" name="AutoShape 315"/>
            <p:cNvSpPr>
              <a:spLocks noChangeArrowheads="1"/>
            </p:cNvSpPr>
            <p:nvPr/>
          </p:nvSpPr>
          <p:spPr bwMode="auto">
            <a:xfrm>
              <a:off x="3626" y="3958"/>
              <a:ext cx="305" cy="289"/>
            </a:xfrm>
            <a:custGeom>
              <a:avLst/>
              <a:gdLst>
                <a:gd name="G0" fmla="+- 8392 0 0"/>
                <a:gd name="G1" fmla="+- 11779924 0 0"/>
                <a:gd name="G2" fmla="+- 0 0 11779924"/>
                <a:gd name="T0" fmla="*/ 0 256 1"/>
                <a:gd name="T1" fmla="*/ 180 256 1"/>
                <a:gd name="G3" fmla="+- 11779924 T0 T1"/>
                <a:gd name="T2" fmla="*/ 0 256 1"/>
                <a:gd name="T3" fmla="*/ 90 256 1"/>
                <a:gd name="G4" fmla="+- 11779924 T2 T3"/>
                <a:gd name="G5" fmla="*/ G4 2 1"/>
                <a:gd name="T4" fmla="*/ 90 256 1"/>
                <a:gd name="T5" fmla="*/ 0 256 1"/>
                <a:gd name="G6" fmla="+- 11779924 T4 T5"/>
                <a:gd name="G7" fmla="*/ G6 2 1"/>
                <a:gd name="G8" fmla="abs 11779924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392"/>
                <a:gd name="G18" fmla="*/ 8392 1 2"/>
                <a:gd name="G19" fmla="+- G18 5400 0"/>
                <a:gd name="G20" fmla="cos G19 11779924"/>
                <a:gd name="G21" fmla="sin G19 11779924"/>
                <a:gd name="G22" fmla="+- G20 10800 0"/>
                <a:gd name="G23" fmla="+- G21 10800 0"/>
                <a:gd name="G24" fmla="+- 10800 0 G20"/>
                <a:gd name="G25" fmla="+- 8392 10800 0"/>
                <a:gd name="G26" fmla="?: G9 G17 G25"/>
                <a:gd name="G27" fmla="?: G9 0 21600"/>
                <a:gd name="G28" fmla="cos 10800 11779924"/>
                <a:gd name="G29" fmla="sin 10800 11779924"/>
                <a:gd name="G30" fmla="sin 8392 11779924"/>
                <a:gd name="G31" fmla="+- G28 10800 0"/>
                <a:gd name="G32" fmla="+- G29 10800 0"/>
                <a:gd name="G33" fmla="+- G30 10800 0"/>
                <a:gd name="G34" fmla="?: G4 0 G31"/>
                <a:gd name="G35" fmla="?: 11779924 G34 0"/>
                <a:gd name="G36" fmla="?: G6 G35 G31"/>
                <a:gd name="G37" fmla="+- 21600 0 G36"/>
                <a:gd name="G38" fmla="?: G4 0 G33"/>
                <a:gd name="G39" fmla="?: 11779924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204 w 21600"/>
                <a:gd name="T15" fmla="*/ 10842 h 21600"/>
                <a:gd name="T16" fmla="*/ 10800 w 21600"/>
                <a:gd name="T17" fmla="*/ 2408 h 21600"/>
                <a:gd name="T18" fmla="*/ 20396 w 21600"/>
                <a:gd name="T19" fmla="*/ 10842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2408" y="10837"/>
                  </a:moveTo>
                  <a:cubicBezTo>
                    <a:pt x="2408" y="10824"/>
                    <a:pt x="2408" y="10812"/>
                    <a:pt x="2408" y="10800"/>
                  </a:cubicBezTo>
                  <a:cubicBezTo>
                    <a:pt x="2408" y="6165"/>
                    <a:pt x="6165" y="2408"/>
                    <a:pt x="10800" y="2408"/>
                  </a:cubicBezTo>
                  <a:cubicBezTo>
                    <a:pt x="15434" y="2408"/>
                    <a:pt x="19192" y="6165"/>
                    <a:pt x="19192" y="10800"/>
                  </a:cubicBezTo>
                  <a:cubicBezTo>
                    <a:pt x="19192" y="10812"/>
                    <a:pt x="19191" y="10824"/>
                    <a:pt x="19191" y="10837"/>
                  </a:cubicBezTo>
                  <a:lnTo>
                    <a:pt x="21599" y="10847"/>
                  </a:lnTo>
                  <a:cubicBezTo>
                    <a:pt x="21599" y="10831"/>
                    <a:pt x="21600" y="1081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0815"/>
                    <a:pt x="0" y="10831"/>
                    <a:pt x="0" y="1084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94" name="Freeform 331"/>
          <p:cNvSpPr>
            <a:spLocks noEditPoints="1"/>
          </p:cNvSpPr>
          <p:nvPr/>
        </p:nvSpPr>
        <p:spPr bwMode="auto">
          <a:xfrm>
            <a:off x="1277683" y="2944586"/>
            <a:ext cx="266026" cy="316423"/>
          </a:xfrm>
          <a:custGeom>
            <a:avLst/>
            <a:gdLst>
              <a:gd name="T0" fmla="*/ 684 w 1130"/>
              <a:gd name="T1" fmla="*/ 1186 h 1202"/>
              <a:gd name="T2" fmla="*/ 496 w 1130"/>
              <a:gd name="T3" fmla="*/ 1202 h 1202"/>
              <a:gd name="T4" fmla="*/ 346 w 1130"/>
              <a:gd name="T5" fmla="*/ 1174 h 1202"/>
              <a:gd name="T6" fmla="*/ 212 w 1130"/>
              <a:gd name="T7" fmla="*/ 1106 h 1202"/>
              <a:gd name="T8" fmla="*/ 106 w 1130"/>
              <a:gd name="T9" fmla="*/ 1000 h 1202"/>
              <a:gd name="T10" fmla="*/ 32 w 1130"/>
              <a:gd name="T11" fmla="*/ 862 h 1202"/>
              <a:gd name="T12" fmla="*/ 0 w 1130"/>
              <a:gd name="T13" fmla="*/ 694 h 1202"/>
              <a:gd name="T14" fmla="*/ 10 w 1130"/>
              <a:gd name="T15" fmla="*/ 532 h 1202"/>
              <a:gd name="T16" fmla="*/ 68 w 1130"/>
              <a:gd name="T17" fmla="*/ 352 h 1202"/>
              <a:gd name="T18" fmla="*/ 170 w 1130"/>
              <a:gd name="T19" fmla="*/ 198 h 1202"/>
              <a:gd name="T20" fmla="*/ 314 w 1130"/>
              <a:gd name="T21" fmla="*/ 82 h 1202"/>
              <a:gd name="T22" fmla="*/ 492 w 1130"/>
              <a:gd name="T23" fmla="*/ 14 h 1202"/>
              <a:gd name="T24" fmla="*/ 658 w 1130"/>
              <a:gd name="T25" fmla="*/ 2 h 1202"/>
              <a:gd name="T26" fmla="*/ 812 w 1130"/>
              <a:gd name="T27" fmla="*/ 30 h 1202"/>
              <a:gd name="T28" fmla="*/ 940 w 1130"/>
              <a:gd name="T29" fmla="*/ 96 h 1202"/>
              <a:gd name="T30" fmla="*/ 1038 w 1130"/>
              <a:gd name="T31" fmla="*/ 196 h 1202"/>
              <a:gd name="T32" fmla="*/ 1122 w 1130"/>
              <a:gd name="T33" fmla="*/ 396 h 1202"/>
              <a:gd name="T34" fmla="*/ 1116 w 1130"/>
              <a:gd name="T35" fmla="*/ 634 h 1202"/>
              <a:gd name="T36" fmla="*/ 1016 w 1130"/>
              <a:gd name="T37" fmla="*/ 828 h 1202"/>
              <a:gd name="T38" fmla="*/ 856 w 1130"/>
              <a:gd name="T39" fmla="*/ 908 h 1202"/>
              <a:gd name="T40" fmla="*/ 764 w 1130"/>
              <a:gd name="T41" fmla="*/ 896 h 1202"/>
              <a:gd name="T42" fmla="*/ 712 w 1130"/>
              <a:gd name="T43" fmla="*/ 842 h 1202"/>
              <a:gd name="T44" fmla="*/ 692 w 1130"/>
              <a:gd name="T45" fmla="*/ 758 h 1202"/>
              <a:gd name="T46" fmla="*/ 584 w 1130"/>
              <a:gd name="T47" fmla="*/ 872 h 1202"/>
              <a:gd name="T48" fmla="*/ 484 w 1130"/>
              <a:gd name="T49" fmla="*/ 908 h 1202"/>
              <a:gd name="T50" fmla="*/ 392 w 1130"/>
              <a:gd name="T51" fmla="*/ 902 h 1202"/>
              <a:gd name="T52" fmla="*/ 304 w 1130"/>
              <a:gd name="T53" fmla="*/ 838 h 1202"/>
              <a:gd name="T54" fmla="*/ 262 w 1130"/>
              <a:gd name="T55" fmla="*/ 718 h 1202"/>
              <a:gd name="T56" fmla="*/ 290 w 1130"/>
              <a:gd name="T57" fmla="*/ 538 h 1202"/>
              <a:gd name="T58" fmla="*/ 434 w 1130"/>
              <a:gd name="T59" fmla="*/ 356 h 1202"/>
              <a:gd name="T60" fmla="*/ 670 w 1130"/>
              <a:gd name="T61" fmla="*/ 284 h 1202"/>
              <a:gd name="T62" fmla="*/ 796 w 1130"/>
              <a:gd name="T63" fmla="*/ 300 h 1202"/>
              <a:gd name="T64" fmla="*/ 790 w 1130"/>
              <a:gd name="T65" fmla="*/ 678 h 1202"/>
              <a:gd name="T66" fmla="*/ 800 w 1130"/>
              <a:gd name="T67" fmla="*/ 798 h 1202"/>
              <a:gd name="T68" fmla="*/ 848 w 1130"/>
              <a:gd name="T69" fmla="*/ 826 h 1202"/>
              <a:gd name="T70" fmla="*/ 930 w 1130"/>
              <a:gd name="T71" fmla="*/ 794 h 1202"/>
              <a:gd name="T72" fmla="*/ 1008 w 1130"/>
              <a:gd name="T73" fmla="*/ 674 h 1202"/>
              <a:gd name="T74" fmla="*/ 1034 w 1130"/>
              <a:gd name="T75" fmla="*/ 512 h 1202"/>
              <a:gd name="T76" fmla="*/ 972 w 1130"/>
              <a:gd name="T77" fmla="*/ 264 h 1202"/>
              <a:gd name="T78" fmla="*/ 794 w 1130"/>
              <a:gd name="T79" fmla="*/ 112 h 1202"/>
              <a:gd name="T80" fmla="*/ 590 w 1130"/>
              <a:gd name="T81" fmla="*/ 80 h 1202"/>
              <a:gd name="T82" fmla="*/ 440 w 1130"/>
              <a:gd name="T83" fmla="*/ 110 h 1202"/>
              <a:gd name="T84" fmla="*/ 308 w 1130"/>
              <a:gd name="T85" fmla="*/ 184 h 1202"/>
              <a:gd name="T86" fmla="*/ 202 w 1130"/>
              <a:gd name="T87" fmla="*/ 296 h 1202"/>
              <a:gd name="T88" fmla="*/ 130 w 1130"/>
              <a:gd name="T89" fmla="*/ 444 h 1202"/>
              <a:gd name="T90" fmla="*/ 98 w 1130"/>
              <a:gd name="T91" fmla="*/ 622 h 1202"/>
              <a:gd name="T92" fmla="*/ 132 w 1130"/>
              <a:gd name="T93" fmla="*/ 848 h 1202"/>
              <a:gd name="T94" fmla="*/ 288 w 1130"/>
              <a:gd name="T95" fmla="*/ 1048 h 1202"/>
              <a:gd name="T96" fmla="*/ 542 w 1130"/>
              <a:gd name="T97" fmla="*/ 1120 h 1202"/>
              <a:gd name="T98" fmla="*/ 716 w 1130"/>
              <a:gd name="T99" fmla="*/ 1096 h 1202"/>
              <a:gd name="T100" fmla="*/ 736 w 1130"/>
              <a:gd name="T101" fmla="*/ 390 h 1202"/>
              <a:gd name="T102" fmla="*/ 622 w 1130"/>
              <a:gd name="T103" fmla="*/ 376 h 1202"/>
              <a:gd name="T104" fmla="*/ 474 w 1130"/>
              <a:gd name="T105" fmla="*/ 448 h 1202"/>
              <a:gd name="T106" fmla="*/ 386 w 1130"/>
              <a:gd name="T107" fmla="*/ 596 h 1202"/>
              <a:gd name="T108" fmla="*/ 382 w 1130"/>
              <a:gd name="T109" fmla="*/ 740 h 1202"/>
              <a:gd name="T110" fmla="*/ 428 w 1130"/>
              <a:gd name="T111" fmla="*/ 802 h 1202"/>
              <a:gd name="T112" fmla="*/ 488 w 1130"/>
              <a:gd name="T113" fmla="*/ 818 h 1202"/>
              <a:gd name="T114" fmla="*/ 594 w 1130"/>
              <a:gd name="T115" fmla="*/ 772 h 1202"/>
              <a:gd name="T116" fmla="*/ 674 w 1130"/>
              <a:gd name="T117" fmla="*/ 664 h 1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30" h="1202">
                <a:moveTo>
                  <a:pt x="830" y="1134"/>
                </a:moveTo>
                <a:lnTo>
                  <a:pt x="830" y="1134"/>
                </a:lnTo>
                <a:lnTo>
                  <a:pt x="794" y="1150"/>
                </a:lnTo>
                <a:lnTo>
                  <a:pt x="758" y="1166"/>
                </a:lnTo>
                <a:lnTo>
                  <a:pt x="722" y="1178"/>
                </a:lnTo>
                <a:lnTo>
                  <a:pt x="684" y="1186"/>
                </a:lnTo>
                <a:lnTo>
                  <a:pt x="646" y="1194"/>
                </a:lnTo>
                <a:lnTo>
                  <a:pt x="606" y="1198"/>
                </a:lnTo>
                <a:lnTo>
                  <a:pt x="566" y="1202"/>
                </a:lnTo>
                <a:lnTo>
                  <a:pt x="522" y="1202"/>
                </a:lnTo>
                <a:lnTo>
                  <a:pt x="522" y="1202"/>
                </a:lnTo>
                <a:lnTo>
                  <a:pt x="496" y="1202"/>
                </a:lnTo>
                <a:lnTo>
                  <a:pt x="470" y="1200"/>
                </a:lnTo>
                <a:lnTo>
                  <a:pt x="444" y="1196"/>
                </a:lnTo>
                <a:lnTo>
                  <a:pt x="418" y="1192"/>
                </a:lnTo>
                <a:lnTo>
                  <a:pt x="394" y="1188"/>
                </a:lnTo>
                <a:lnTo>
                  <a:pt x="370" y="1180"/>
                </a:lnTo>
                <a:lnTo>
                  <a:pt x="346" y="1174"/>
                </a:lnTo>
                <a:lnTo>
                  <a:pt x="322" y="1164"/>
                </a:lnTo>
                <a:lnTo>
                  <a:pt x="298" y="1154"/>
                </a:lnTo>
                <a:lnTo>
                  <a:pt x="276" y="1144"/>
                </a:lnTo>
                <a:lnTo>
                  <a:pt x="254" y="1132"/>
                </a:lnTo>
                <a:lnTo>
                  <a:pt x="232" y="1120"/>
                </a:lnTo>
                <a:lnTo>
                  <a:pt x="212" y="1106"/>
                </a:lnTo>
                <a:lnTo>
                  <a:pt x="192" y="1090"/>
                </a:lnTo>
                <a:lnTo>
                  <a:pt x="174" y="1074"/>
                </a:lnTo>
                <a:lnTo>
                  <a:pt x="154" y="1058"/>
                </a:lnTo>
                <a:lnTo>
                  <a:pt x="138" y="1040"/>
                </a:lnTo>
                <a:lnTo>
                  <a:pt x="120" y="1020"/>
                </a:lnTo>
                <a:lnTo>
                  <a:pt x="106" y="1000"/>
                </a:lnTo>
                <a:lnTo>
                  <a:pt x="90" y="980"/>
                </a:lnTo>
                <a:lnTo>
                  <a:pt x="76" y="958"/>
                </a:lnTo>
                <a:lnTo>
                  <a:pt x="64" y="936"/>
                </a:lnTo>
                <a:lnTo>
                  <a:pt x="52" y="912"/>
                </a:lnTo>
                <a:lnTo>
                  <a:pt x="42" y="888"/>
                </a:lnTo>
                <a:lnTo>
                  <a:pt x="32" y="862"/>
                </a:lnTo>
                <a:lnTo>
                  <a:pt x="24" y="836"/>
                </a:lnTo>
                <a:lnTo>
                  <a:pt x="16" y="810"/>
                </a:lnTo>
                <a:lnTo>
                  <a:pt x="10" y="782"/>
                </a:lnTo>
                <a:lnTo>
                  <a:pt x="6" y="754"/>
                </a:lnTo>
                <a:lnTo>
                  <a:pt x="2" y="724"/>
                </a:lnTo>
                <a:lnTo>
                  <a:pt x="0" y="694"/>
                </a:lnTo>
                <a:lnTo>
                  <a:pt x="0" y="664"/>
                </a:lnTo>
                <a:lnTo>
                  <a:pt x="0" y="664"/>
                </a:lnTo>
                <a:lnTo>
                  <a:pt x="0" y="630"/>
                </a:lnTo>
                <a:lnTo>
                  <a:pt x="2" y="598"/>
                </a:lnTo>
                <a:lnTo>
                  <a:pt x="6" y="566"/>
                </a:lnTo>
                <a:lnTo>
                  <a:pt x="10" y="532"/>
                </a:lnTo>
                <a:lnTo>
                  <a:pt x="18" y="502"/>
                </a:lnTo>
                <a:lnTo>
                  <a:pt x="24" y="470"/>
                </a:lnTo>
                <a:lnTo>
                  <a:pt x="34" y="440"/>
                </a:lnTo>
                <a:lnTo>
                  <a:pt x="44" y="410"/>
                </a:lnTo>
                <a:lnTo>
                  <a:pt x="56" y="380"/>
                </a:lnTo>
                <a:lnTo>
                  <a:pt x="68" y="352"/>
                </a:lnTo>
                <a:lnTo>
                  <a:pt x="82" y="324"/>
                </a:lnTo>
                <a:lnTo>
                  <a:pt x="98" y="298"/>
                </a:lnTo>
                <a:lnTo>
                  <a:pt x="114" y="272"/>
                </a:lnTo>
                <a:lnTo>
                  <a:pt x="132" y="246"/>
                </a:lnTo>
                <a:lnTo>
                  <a:pt x="150" y="222"/>
                </a:lnTo>
                <a:lnTo>
                  <a:pt x="170" y="198"/>
                </a:lnTo>
                <a:lnTo>
                  <a:pt x="192" y="176"/>
                </a:lnTo>
                <a:lnTo>
                  <a:pt x="214" y="156"/>
                </a:lnTo>
                <a:lnTo>
                  <a:pt x="238" y="136"/>
                </a:lnTo>
                <a:lnTo>
                  <a:pt x="262" y="116"/>
                </a:lnTo>
                <a:lnTo>
                  <a:pt x="288" y="98"/>
                </a:lnTo>
                <a:lnTo>
                  <a:pt x="314" y="82"/>
                </a:lnTo>
                <a:lnTo>
                  <a:pt x="342" y="68"/>
                </a:lnTo>
                <a:lnTo>
                  <a:pt x="370" y="54"/>
                </a:lnTo>
                <a:lnTo>
                  <a:pt x="398" y="42"/>
                </a:lnTo>
                <a:lnTo>
                  <a:pt x="430" y="32"/>
                </a:lnTo>
                <a:lnTo>
                  <a:pt x="460" y="22"/>
                </a:lnTo>
                <a:lnTo>
                  <a:pt x="492" y="14"/>
                </a:lnTo>
                <a:lnTo>
                  <a:pt x="526" y="8"/>
                </a:lnTo>
                <a:lnTo>
                  <a:pt x="560" y="4"/>
                </a:lnTo>
                <a:lnTo>
                  <a:pt x="594" y="2"/>
                </a:lnTo>
                <a:lnTo>
                  <a:pt x="630" y="0"/>
                </a:lnTo>
                <a:lnTo>
                  <a:pt x="630" y="0"/>
                </a:lnTo>
                <a:lnTo>
                  <a:pt x="658" y="2"/>
                </a:lnTo>
                <a:lnTo>
                  <a:pt x="684" y="2"/>
                </a:lnTo>
                <a:lnTo>
                  <a:pt x="712" y="6"/>
                </a:lnTo>
                <a:lnTo>
                  <a:pt x="738" y="10"/>
                </a:lnTo>
                <a:lnTo>
                  <a:pt x="762" y="16"/>
                </a:lnTo>
                <a:lnTo>
                  <a:pt x="788" y="22"/>
                </a:lnTo>
                <a:lnTo>
                  <a:pt x="812" y="30"/>
                </a:lnTo>
                <a:lnTo>
                  <a:pt x="834" y="38"/>
                </a:lnTo>
                <a:lnTo>
                  <a:pt x="858" y="48"/>
                </a:lnTo>
                <a:lnTo>
                  <a:pt x="880" y="58"/>
                </a:lnTo>
                <a:lnTo>
                  <a:pt x="900" y="70"/>
                </a:lnTo>
                <a:lnTo>
                  <a:pt x="920" y="82"/>
                </a:lnTo>
                <a:lnTo>
                  <a:pt x="940" y="96"/>
                </a:lnTo>
                <a:lnTo>
                  <a:pt x="958" y="110"/>
                </a:lnTo>
                <a:lnTo>
                  <a:pt x="976" y="126"/>
                </a:lnTo>
                <a:lnTo>
                  <a:pt x="992" y="142"/>
                </a:lnTo>
                <a:lnTo>
                  <a:pt x="1008" y="158"/>
                </a:lnTo>
                <a:lnTo>
                  <a:pt x="1024" y="176"/>
                </a:lnTo>
                <a:lnTo>
                  <a:pt x="1038" y="196"/>
                </a:lnTo>
                <a:lnTo>
                  <a:pt x="1052" y="214"/>
                </a:lnTo>
                <a:lnTo>
                  <a:pt x="1064" y="236"/>
                </a:lnTo>
                <a:lnTo>
                  <a:pt x="1074" y="256"/>
                </a:lnTo>
                <a:lnTo>
                  <a:pt x="1094" y="300"/>
                </a:lnTo>
                <a:lnTo>
                  <a:pt x="1110" y="346"/>
                </a:lnTo>
                <a:lnTo>
                  <a:pt x="1122" y="396"/>
                </a:lnTo>
                <a:lnTo>
                  <a:pt x="1128" y="446"/>
                </a:lnTo>
                <a:lnTo>
                  <a:pt x="1130" y="500"/>
                </a:lnTo>
                <a:lnTo>
                  <a:pt x="1130" y="500"/>
                </a:lnTo>
                <a:lnTo>
                  <a:pt x="1128" y="546"/>
                </a:lnTo>
                <a:lnTo>
                  <a:pt x="1124" y="592"/>
                </a:lnTo>
                <a:lnTo>
                  <a:pt x="1116" y="634"/>
                </a:lnTo>
                <a:lnTo>
                  <a:pt x="1106" y="674"/>
                </a:lnTo>
                <a:lnTo>
                  <a:pt x="1092" y="710"/>
                </a:lnTo>
                <a:lnTo>
                  <a:pt x="1076" y="744"/>
                </a:lnTo>
                <a:lnTo>
                  <a:pt x="1058" y="774"/>
                </a:lnTo>
                <a:lnTo>
                  <a:pt x="1038" y="802"/>
                </a:lnTo>
                <a:lnTo>
                  <a:pt x="1016" y="828"/>
                </a:lnTo>
                <a:lnTo>
                  <a:pt x="992" y="848"/>
                </a:lnTo>
                <a:lnTo>
                  <a:pt x="968" y="868"/>
                </a:lnTo>
                <a:lnTo>
                  <a:pt x="942" y="882"/>
                </a:lnTo>
                <a:lnTo>
                  <a:pt x="914" y="894"/>
                </a:lnTo>
                <a:lnTo>
                  <a:pt x="884" y="904"/>
                </a:lnTo>
                <a:lnTo>
                  <a:pt x="856" y="908"/>
                </a:lnTo>
                <a:lnTo>
                  <a:pt x="824" y="910"/>
                </a:lnTo>
                <a:lnTo>
                  <a:pt x="824" y="910"/>
                </a:lnTo>
                <a:lnTo>
                  <a:pt x="800" y="908"/>
                </a:lnTo>
                <a:lnTo>
                  <a:pt x="788" y="906"/>
                </a:lnTo>
                <a:lnTo>
                  <a:pt x="776" y="902"/>
                </a:lnTo>
                <a:lnTo>
                  <a:pt x="764" y="896"/>
                </a:lnTo>
                <a:lnTo>
                  <a:pt x="754" y="890"/>
                </a:lnTo>
                <a:lnTo>
                  <a:pt x="744" y="884"/>
                </a:lnTo>
                <a:lnTo>
                  <a:pt x="734" y="874"/>
                </a:lnTo>
                <a:lnTo>
                  <a:pt x="726" y="864"/>
                </a:lnTo>
                <a:lnTo>
                  <a:pt x="718" y="854"/>
                </a:lnTo>
                <a:lnTo>
                  <a:pt x="712" y="842"/>
                </a:lnTo>
                <a:lnTo>
                  <a:pt x="706" y="828"/>
                </a:lnTo>
                <a:lnTo>
                  <a:pt x="702" y="812"/>
                </a:lnTo>
                <a:lnTo>
                  <a:pt x="698" y="796"/>
                </a:lnTo>
                <a:lnTo>
                  <a:pt x="698" y="778"/>
                </a:lnTo>
                <a:lnTo>
                  <a:pt x="698" y="758"/>
                </a:lnTo>
                <a:lnTo>
                  <a:pt x="692" y="758"/>
                </a:lnTo>
                <a:lnTo>
                  <a:pt x="692" y="758"/>
                </a:lnTo>
                <a:lnTo>
                  <a:pt x="668" y="794"/>
                </a:lnTo>
                <a:lnTo>
                  <a:pt x="642" y="826"/>
                </a:lnTo>
                <a:lnTo>
                  <a:pt x="614" y="852"/>
                </a:lnTo>
                <a:lnTo>
                  <a:pt x="600" y="862"/>
                </a:lnTo>
                <a:lnTo>
                  <a:pt x="584" y="872"/>
                </a:lnTo>
                <a:lnTo>
                  <a:pt x="570" y="882"/>
                </a:lnTo>
                <a:lnTo>
                  <a:pt x="554" y="890"/>
                </a:lnTo>
                <a:lnTo>
                  <a:pt x="536" y="896"/>
                </a:lnTo>
                <a:lnTo>
                  <a:pt x="520" y="902"/>
                </a:lnTo>
                <a:lnTo>
                  <a:pt x="502" y="906"/>
                </a:lnTo>
                <a:lnTo>
                  <a:pt x="484" y="908"/>
                </a:lnTo>
                <a:lnTo>
                  <a:pt x="466" y="910"/>
                </a:lnTo>
                <a:lnTo>
                  <a:pt x="446" y="910"/>
                </a:lnTo>
                <a:lnTo>
                  <a:pt x="446" y="910"/>
                </a:lnTo>
                <a:lnTo>
                  <a:pt x="428" y="910"/>
                </a:lnTo>
                <a:lnTo>
                  <a:pt x="410" y="906"/>
                </a:lnTo>
                <a:lnTo>
                  <a:pt x="392" y="902"/>
                </a:lnTo>
                <a:lnTo>
                  <a:pt x="376" y="896"/>
                </a:lnTo>
                <a:lnTo>
                  <a:pt x="360" y="888"/>
                </a:lnTo>
                <a:lnTo>
                  <a:pt x="344" y="878"/>
                </a:lnTo>
                <a:lnTo>
                  <a:pt x="330" y="866"/>
                </a:lnTo>
                <a:lnTo>
                  <a:pt x="316" y="852"/>
                </a:lnTo>
                <a:lnTo>
                  <a:pt x="304" y="838"/>
                </a:lnTo>
                <a:lnTo>
                  <a:pt x="292" y="822"/>
                </a:lnTo>
                <a:lnTo>
                  <a:pt x="284" y="804"/>
                </a:lnTo>
                <a:lnTo>
                  <a:pt x="276" y="784"/>
                </a:lnTo>
                <a:lnTo>
                  <a:pt x="268" y="764"/>
                </a:lnTo>
                <a:lnTo>
                  <a:pt x="264" y="742"/>
                </a:lnTo>
                <a:lnTo>
                  <a:pt x="262" y="718"/>
                </a:lnTo>
                <a:lnTo>
                  <a:pt x="260" y="692"/>
                </a:lnTo>
                <a:lnTo>
                  <a:pt x="260" y="692"/>
                </a:lnTo>
                <a:lnTo>
                  <a:pt x="262" y="654"/>
                </a:lnTo>
                <a:lnTo>
                  <a:pt x="268" y="614"/>
                </a:lnTo>
                <a:lnTo>
                  <a:pt x="278" y="576"/>
                </a:lnTo>
                <a:lnTo>
                  <a:pt x="290" y="538"/>
                </a:lnTo>
                <a:lnTo>
                  <a:pt x="306" y="504"/>
                </a:lnTo>
                <a:lnTo>
                  <a:pt x="326" y="470"/>
                </a:lnTo>
                <a:lnTo>
                  <a:pt x="350" y="438"/>
                </a:lnTo>
                <a:lnTo>
                  <a:pt x="374" y="408"/>
                </a:lnTo>
                <a:lnTo>
                  <a:pt x="404" y="380"/>
                </a:lnTo>
                <a:lnTo>
                  <a:pt x="434" y="356"/>
                </a:lnTo>
                <a:lnTo>
                  <a:pt x="468" y="336"/>
                </a:lnTo>
                <a:lnTo>
                  <a:pt x="504" y="318"/>
                </a:lnTo>
                <a:lnTo>
                  <a:pt x="542" y="304"/>
                </a:lnTo>
                <a:lnTo>
                  <a:pt x="582" y="292"/>
                </a:lnTo>
                <a:lnTo>
                  <a:pt x="626" y="286"/>
                </a:lnTo>
                <a:lnTo>
                  <a:pt x="670" y="284"/>
                </a:lnTo>
                <a:lnTo>
                  <a:pt x="670" y="284"/>
                </a:lnTo>
                <a:lnTo>
                  <a:pt x="696" y="284"/>
                </a:lnTo>
                <a:lnTo>
                  <a:pt x="724" y="286"/>
                </a:lnTo>
                <a:lnTo>
                  <a:pt x="750" y="290"/>
                </a:lnTo>
                <a:lnTo>
                  <a:pt x="774" y="294"/>
                </a:lnTo>
                <a:lnTo>
                  <a:pt x="796" y="300"/>
                </a:lnTo>
                <a:lnTo>
                  <a:pt x="818" y="306"/>
                </a:lnTo>
                <a:lnTo>
                  <a:pt x="836" y="312"/>
                </a:lnTo>
                <a:lnTo>
                  <a:pt x="854" y="320"/>
                </a:lnTo>
                <a:lnTo>
                  <a:pt x="798" y="632"/>
                </a:lnTo>
                <a:lnTo>
                  <a:pt x="798" y="632"/>
                </a:lnTo>
                <a:lnTo>
                  <a:pt x="790" y="678"/>
                </a:lnTo>
                <a:lnTo>
                  <a:pt x="786" y="718"/>
                </a:lnTo>
                <a:lnTo>
                  <a:pt x="786" y="750"/>
                </a:lnTo>
                <a:lnTo>
                  <a:pt x="788" y="766"/>
                </a:lnTo>
                <a:lnTo>
                  <a:pt x="792" y="778"/>
                </a:lnTo>
                <a:lnTo>
                  <a:pt x="794" y="788"/>
                </a:lnTo>
                <a:lnTo>
                  <a:pt x="800" y="798"/>
                </a:lnTo>
                <a:lnTo>
                  <a:pt x="806" y="806"/>
                </a:lnTo>
                <a:lnTo>
                  <a:pt x="812" y="814"/>
                </a:lnTo>
                <a:lnTo>
                  <a:pt x="820" y="818"/>
                </a:lnTo>
                <a:lnTo>
                  <a:pt x="828" y="822"/>
                </a:lnTo>
                <a:lnTo>
                  <a:pt x="838" y="824"/>
                </a:lnTo>
                <a:lnTo>
                  <a:pt x="848" y="826"/>
                </a:lnTo>
                <a:lnTo>
                  <a:pt x="848" y="826"/>
                </a:lnTo>
                <a:lnTo>
                  <a:pt x="864" y="826"/>
                </a:lnTo>
                <a:lnTo>
                  <a:pt x="880" y="822"/>
                </a:lnTo>
                <a:lnTo>
                  <a:pt x="898" y="816"/>
                </a:lnTo>
                <a:lnTo>
                  <a:pt x="914" y="806"/>
                </a:lnTo>
                <a:lnTo>
                  <a:pt x="930" y="794"/>
                </a:lnTo>
                <a:lnTo>
                  <a:pt x="946" y="780"/>
                </a:lnTo>
                <a:lnTo>
                  <a:pt x="960" y="764"/>
                </a:lnTo>
                <a:lnTo>
                  <a:pt x="974" y="744"/>
                </a:lnTo>
                <a:lnTo>
                  <a:pt x="986" y="724"/>
                </a:lnTo>
                <a:lnTo>
                  <a:pt x="998" y="700"/>
                </a:lnTo>
                <a:lnTo>
                  <a:pt x="1008" y="674"/>
                </a:lnTo>
                <a:lnTo>
                  <a:pt x="1018" y="644"/>
                </a:lnTo>
                <a:lnTo>
                  <a:pt x="1024" y="614"/>
                </a:lnTo>
                <a:lnTo>
                  <a:pt x="1030" y="582"/>
                </a:lnTo>
                <a:lnTo>
                  <a:pt x="1032" y="548"/>
                </a:lnTo>
                <a:lnTo>
                  <a:pt x="1034" y="512"/>
                </a:lnTo>
                <a:lnTo>
                  <a:pt x="1034" y="512"/>
                </a:lnTo>
                <a:lnTo>
                  <a:pt x="1032" y="466"/>
                </a:lnTo>
                <a:lnTo>
                  <a:pt x="1026" y="420"/>
                </a:lnTo>
                <a:lnTo>
                  <a:pt x="1018" y="378"/>
                </a:lnTo>
                <a:lnTo>
                  <a:pt x="1006" y="338"/>
                </a:lnTo>
                <a:lnTo>
                  <a:pt x="990" y="300"/>
                </a:lnTo>
                <a:lnTo>
                  <a:pt x="972" y="264"/>
                </a:lnTo>
                <a:lnTo>
                  <a:pt x="950" y="232"/>
                </a:lnTo>
                <a:lnTo>
                  <a:pt x="926" y="202"/>
                </a:lnTo>
                <a:lnTo>
                  <a:pt x="898" y="174"/>
                </a:lnTo>
                <a:lnTo>
                  <a:pt x="866" y="150"/>
                </a:lnTo>
                <a:lnTo>
                  <a:pt x="832" y="130"/>
                </a:lnTo>
                <a:lnTo>
                  <a:pt x="794" y="112"/>
                </a:lnTo>
                <a:lnTo>
                  <a:pt x="754" y="98"/>
                </a:lnTo>
                <a:lnTo>
                  <a:pt x="710" y="88"/>
                </a:lnTo>
                <a:lnTo>
                  <a:pt x="664" y="82"/>
                </a:lnTo>
                <a:lnTo>
                  <a:pt x="616" y="80"/>
                </a:lnTo>
                <a:lnTo>
                  <a:pt x="616" y="80"/>
                </a:lnTo>
                <a:lnTo>
                  <a:pt x="590" y="80"/>
                </a:lnTo>
                <a:lnTo>
                  <a:pt x="564" y="82"/>
                </a:lnTo>
                <a:lnTo>
                  <a:pt x="538" y="86"/>
                </a:lnTo>
                <a:lnTo>
                  <a:pt x="512" y="90"/>
                </a:lnTo>
                <a:lnTo>
                  <a:pt x="488" y="96"/>
                </a:lnTo>
                <a:lnTo>
                  <a:pt x="464" y="102"/>
                </a:lnTo>
                <a:lnTo>
                  <a:pt x="440" y="110"/>
                </a:lnTo>
                <a:lnTo>
                  <a:pt x="416" y="120"/>
                </a:lnTo>
                <a:lnTo>
                  <a:pt x="394" y="130"/>
                </a:lnTo>
                <a:lnTo>
                  <a:pt x="372" y="142"/>
                </a:lnTo>
                <a:lnTo>
                  <a:pt x="350" y="156"/>
                </a:lnTo>
                <a:lnTo>
                  <a:pt x="328" y="168"/>
                </a:lnTo>
                <a:lnTo>
                  <a:pt x="308" y="184"/>
                </a:lnTo>
                <a:lnTo>
                  <a:pt x="288" y="200"/>
                </a:lnTo>
                <a:lnTo>
                  <a:pt x="270" y="218"/>
                </a:lnTo>
                <a:lnTo>
                  <a:pt x="252" y="236"/>
                </a:lnTo>
                <a:lnTo>
                  <a:pt x="234" y="254"/>
                </a:lnTo>
                <a:lnTo>
                  <a:pt x="218" y="274"/>
                </a:lnTo>
                <a:lnTo>
                  <a:pt x="202" y="296"/>
                </a:lnTo>
                <a:lnTo>
                  <a:pt x="188" y="318"/>
                </a:lnTo>
                <a:lnTo>
                  <a:pt x="174" y="342"/>
                </a:lnTo>
                <a:lnTo>
                  <a:pt x="162" y="366"/>
                </a:lnTo>
                <a:lnTo>
                  <a:pt x="150" y="390"/>
                </a:lnTo>
                <a:lnTo>
                  <a:pt x="140" y="416"/>
                </a:lnTo>
                <a:lnTo>
                  <a:pt x="130" y="444"/>
                </a:lnTo>
                <a:lnTo>
                  <a:pt x="122" y="472"/>
                </a:lnTo>
                <a:lnTo>
                  <a:pt x="114" y="500"/>
                </a:lnTo>
                <a:lnTo>
                  <a:pt x="108" y="530"/>
                </a:lnTo>
                <a:lnTo>
                  <a:pt x="104" y="560"/>
                </a:lnTo>
                <a:lnTo>
                  <a:pt x="100" y="590"/>
                </a:lnTo>
                <a:lnTo>
                  <a:pt x="98" y="622"/>
                </a:lnTo>
                <a:lnTo>
                  <a:pt x="98" y="654"/>
                </a:lnTo>
                <a:lnTo>
                  <a:pt x="98" y="654"/>
                </a:lnTo>
                <a:lnTo>
                  <a:pt x="100" y="708"/>
                </a:lnTo>
                <a:lnTo>
                  <a:pt x="106" y="758"/>
                </a:lnTo>
                <a:lnTo>
                  <a:pt x="116" y="804"/>
                </a:lnTo>
                <a:lnTo>
                  <a:pt x="132" y="848"/>
                </a:lnTo>
                <a:lnTo>
                  <a:pt x="150" y="890"/>
                </a:lnTo>
                <a:lnTo>
                  <a:pt x="170" y="928"/>
                </a:lnTo>
                <a:lnTo>
                  <a:pt x="196" y="962"/>
                </a:lnTo>
                <a:lnTo>
                  <a:pt x="224" y="994"/>
                </a:lnTo>
                <a:lnTo>
                  <a:pt x="256" y="1024"/>
                </a:lnTo>
                <a:lnTo>
                  <a:pt x="288" y="1048"/>
                </a:lnTo>
                <a:lnTo>
                  <a:pt x="326" y="1070"/>
                </a:lnTo>
                <a:lnTo>
                  <a:pt x="364" y="1088"/>
                </a:lnTo>
                <a:lnTo>
                  <a:pt x="406" y="1102"/>
                </a:lnTo>
                <a:lnTo>
                  <a:pt x="450" y="1112"/>
                </a:lnTo>
                <a:lnTo>
                  <a:pt x="494" y="1118"/>
                </a:lnTo>
                <a:lnTo>
                  <a:pt x="542" y="1120"/>
                </a:lnTo>
                <a:lnTo>
                  <a:pt x="542" y="1120"/>
                </a:lnTo>
                <a:lnTo>
                  <a:pt x="578" y="1118"/>
                </a:lnTo>
                <a:lnTo>
                  <a:pt x="614" y="1116"/>
                </a:lnTo>
                <a:lnTo>
                  <a:pt x="650" y="1110"/>
                </a:lnTo>
                <a:lnTo>
                  <a:pt x="684" y="1104"/>
                </a:lnTo>
                <a:lnTo>
                  <a:pt x="716" y="1096"/>
                </a:lnTo>
                <a:lnTo>
                  <a:pt x="746" y="1086"/>
                </a:lnTo>
                <a:lnTo>
                  <a:pt x="776" y="1072"/>
                </a:lnTo>
                <a:lnTo>
                  <a:pt x="802" y="1060"/>
                </a:lnTo>
                <a:lnTo>
                  <a:pt x="830" y="1134"/>
                </a:lnTo>
                <a:close/>
                <a:moveTo>
                  <a:pt x="736" y="390"/>
                </a:moveTo>
                <a:lnTo>
                  <a:pt x="736" y="390"/>
                </a:lnTo>
                <a:lnTo>
                  <a:pt x="722" y="384"/>
                </a:lnTo>
                <a:lnTo>
                  <a:pt x="702" y="380"/>
                </a:lnTo>
                <a:lnTo>
                  <a:pt x="678" y="376"/>
                </a:lnTo>
                <a:lnTo>
                  <a:pt x="650" y="376"/>
                </a:lnTo>
                <a:lnTo>
                  <a:pt x="650" y="376"/>
                </a:lnTo>
                <a:lnTo>
                  <a:pt x="622" y="376"/>
                </a:lnTo>
                <a:lnTo>
                  <a:pt x="594" y="382"/>
                </a:lnTo>
                <a:lnTo>
                  <a:pt x="568" y="390"/>
                </a:lnTo>
                <a:lnTo>
                  <a:pt x="542" y="400"/>
                </a:lnTo>
                <a:lnTo>
                  <a:pt x="518" y="414"/>
                </a:lnTo>
                <a:lnTo>
                  <a:pt x="496" y="430"/>
                </a:lnTo>
                <a:lnTo>
                  <a:pt x="474" y="448"/>
                </a:lnTo>
                <a:lnTo>
                  <a:pt x="454" y="468"/>
                </a:lnTo>
                <a:lnTo>
                  <a:pt x="436" y="490"/>
                </a:lnTo>
                <a:lnTo>
                  <a:pt x="422" y="514"/>
                </a:lnTo>
                <a:lnTo>
                  <a:pt x="408" y="540"/>
                </a:lnTo>
                <a:lnTo>
                  <a:pt x="396" y="566"/>
                </a:lnTo>
                <a:lnTo>
                  <a:pt x="386" y="596"/>
                </a:lnTo>
                <a:lnTo>
                  <a:pt x="380" y="624"/>
                </a:lnTo>
                <a:lnTo>
                  <a:pt x="376" y="654"/>
                </a:lnTo>
                <a:lnTo>
                  <a:pt x="374" y="686"/>
                </a:lnTo>
                <a:lnTo>
                  <a:pt x="374" y="686"/>
                </a:lnTo>
                <a:lnTo>
                  <a:pt x="376" y="714"/>
                </a:lnTo>
                <a:lnTo>
                  <a:pt x="382" y="740"/>
                </a:lnTo>
                <a:lnTo>
                  <a:pt x="390" y="762"/>
                </a:lnTo>
                <a:lnTo>
                  <a:pt x="396" y="772"/>
                </a:lnTo>
                <a:lnTo>
                  <a:pt x="402" y="780"/>
                </a:lnTo>
                <a:lnTo>
                  <a:pt x="410" y="788"/>
                </a:lnTo>
                <a:lnTo>
                  <a:pt x="418" y="796"/>
                </a:lnTo>
                <a:lnTo>
                  <a:pt x="428" y="802"/>
                </a:lnTo>
                <a:lnTo>
                  <a:pt x="438" y="808"/>
                </a:lnTo>
                <a:lnTo>
                  <a:pt x="450" y="812"/>
                </a:lnTo>
                <a:lnTo>
                  <a:pt x="462" y="814"/>
                </a:lnTo>
                <a:lnTo>
                  <a:pt x="474" y="816"/>
                </a:lnTo>
                <a:lnTo>
                  <a:pt x="488" y="818"/>
                </a:lnTo>
                <a:lnTo>
                  <a:pt x="488" y="818"/>
                </a:lnTo>
                <a:lnTo>
                  <a:pt x="506" y="816"/>
                </a:lnTo>
                <a:lnTo>
                  <a:pt x="526" y="812"/>
                </a:lnTo>
                <a:lnTo>
                  <a:pt x="544" y="804"/>
                </a:lnTo>
                <a:lnTo>
                  <a:pt x="560" y="796"/>
                </a:lnTo>
                <a:lnTo>
                  <a:pt x="578" y="784"/>
                </a:lnTo>
                <a:lnTo>
                  <a:pt x="594" y="772"/>
                </a:lnTo>
                <a:lnTo>
                  <a:pt x="610" y="756"/>
                </a:lnTo>
                <a:lnTo>
                  <a:pt x="624" y="740"/>
                </a:lnTo>
                <a:lnTo>
                  <a:pt x="638" y="722"/>
                </a:lnTo>
                <a:lnTo>
                  <a:pt x="652" y="704"/>
                </a:lnTo>
                <a:lnTo>
                  <a:pt x="664" y="684"/>
                </a:lnTo>
                <a:lnTo>
                  <a:pt x="674" y="664"/>
                </a:lnTo>
                <a:lnTo>
                  <a:pt x="682" y="644"/>
                </a:lnTo>
                <a:lnTo>
                  <a:pt x="690" y="624"/>
                </a:lnTo>
                <a:lnTo>
                  <a:pt x="696" y="602"/>
                </a:lnTo>
                <a:lnTo>
                  <a:pt x="700" y="582"/>
                </a:lnTo>
                <a:lnTo>
                  <a:pt x="736" y="390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5" name="Freeform 342"/>
          <p:cNvSpPr>
            <a:spLocks/>
          </p:cNvSpPr>
          <p:nvPr/>
        </p:nvSpPr>
        <p:spPr bwMode="auto">
          <a:xfrm>
            <a:off x="3305711" y="3412302"/>
            <a:ext cx="229235" cy="305686"/>
          </a:xfrm>
          <a:custGeom>
            <a:avLst/>
            <a:gdLst>
              <a:gd name="T0" fmla="*/ 13482 w 13526"/>
              <a:gd name="T1" fmla="*/ 10233 h 16157"/>
              <a:gd name="T2" fmla="*/ 13323 w 13526"/>
              <a:gd name="T3" fmla="*/ 10641 h 16157"/>
              <a:gd name="T4" fmla="*/ 13047 w 13526"/>
              <a:gd name="T5" fmla="*/ 11017 h 16157"/>
              <a:gd name="T6" fmla="*/ 12652 w 13526"/>
              <a:gd name="T7" fmla="*/ 11365 h 16157"/>
              <a:gd name="T8" fmla="*/ 12166 w 13526"/>
              <a:gd name="T9" fmla="*/ 11667 h 16157"/>
              <a:gd name="T10" fmla="*/ 11695 w 13526"/>
              <a:gd name="T11" fmla="*/ 11886 h 16157"/>
              <a:gd name="T12" fmla="*/ 11220 w 13526"/>
              <a:gd name="T13" fmla="*/ 12048 h 16157"/>
              <a:gd name="T14" fmla="*/ 10739 w 13526"/>
              <a:gd name="T15" fmla="*/ 12152 h 16157"/>
              <a:gd name="T16" fmla="*/ 10255 w 13526"/>
              <a:gd name="T17" fmla="*/ 12198 h 16157"/>
              <a:gd name="T18" fmla="*/ 9844 w 13526"/>
              <a:gd name="T19" fmla="*/ 12193 h 16157"/>
              <a:gd name="T20" fmla="*/ 9480 w 13526"/>
              <a:gd name="T21" fmla="*/ 12155 h 16157"/>
              <a:gd name="T22" fmla="*/ 9135 w 13526"/>
              <a:gd name="T23" fmla="*/ 12089 h 16157"/>
              <a:gd name="T24" fmla="*/ 8813 w 13526"/>
              <a:gd name="T25" fmla="*/ 11991 h 16157"/>
              <a:gd name="T26" fmla="*/ 8498 w 13526"/>
              <a:gd name="T27" fmla="*/ 11860 h 16157"/>
              <a:gd name="T28" fmla="*/ 8169 w 13526"/>
              <a:gd name="T29" fmla="*/ 11658 h 16157"/>
              <a:gd name="T30" fmla="*/ 7923 w 13526"/>
              <a:gd name="T31" fmla="*/ 11423 h 16157"/>
              <a:gd name="T32" fmla="*/ 7760 w 13526"/>
              <a:gd name="T33" fmla="*/ 11152 h 16157"/>
              <a:gd name="T34" fmla="*/ 7680 w 13526"/>
              <a:gd name="T35" fmla="*/ 10846 h 16157"/>
              <a:gd name="T36" fmla="*/ 7694 w 13526"/>
              <a:gd name="T37" fmla="*/ 10468 h 16157"/>
              <a:gd name="T38" fmla="*/ 7829 w 13526"/>
              <a:gd name="T39" fmla="*/ 10081 h 16157"/>
              <a:gd name="T40" fmla="*/ 8091 w 13526"/>
              <a:gd name="T41" fmla="*/ 9729 h 16157"/>
              <a:gd name="T42" fmla="*/ 8478 w 13526"/>
              <a:gd name="T43" fmla="*/ 9413 h 16157"/>
              <a:gd name="T44" fmla="*/ 8991 w 13526"/>
              <a:gd name="T45" fmla="*/ 9130 h 16157"/>
              <a:gd name="T46" fmla="*/ 9456 w 13526"/>
              <a:gd name="T47" fmla="*/ 8938 h 16157"/>
              <a:gd name="T48" fmla="*/ 9923 w 13526"/>
              <a:gd name="T49" fmla="*/ 8792 h 16157"/>
              <a:gd name="T50" fmla="*/ 10394 w 13526"/>
              <a:gd name="T51" fmla="*/ 8694 h 16157"/>
              <a:gd name="T52" fmla="*/ 10868 w 13526"/>
              <a:gd name="T53" fmla="*/ 8643 h 16157"/>
              <a:gd name="T54" fmla="*/ 11426 w 13526"/>
              <a:gd name="T55" fmla="*/ 8644 h 16157"/>
              <a:gd name="T56" fmla="*/ 11872 w 13526"/>
              <a:gd name="T57" fmla="*/ 8695 h 16157"/>
              <a:gd name="T58" fmla="*/ 12163 w 13526"/>
              <a:gd name="T59" fmla="*/ 8758 h 16157"/>
              <a:gd name="T60" fmla="*/ 12437 w 13526"/>
              <a:gd name="T61" fmla="*/ 8845 h 16157"/>
              <a:gd name="T62" fmla="*/ 5779 w 13526"/>
              <a:gd name="T63" fmla="*/ 13899 h 16157"/>
              <a:gd name="T64" fmla="*/ 5688 w 13526"/>
              <a:gd name="T65" fmla="*/ 14321 h 16157"/>
              <a:gd name="T66" fmla="*/ 5484 w 13526"/>
              <a:gd name="T67" fmla="*/ 14715 h 16157"/>
              <a:gd name="T68" fmla="*/ 5164 w 13526"/>
              <a:gd name="T69" fmla="*/ 15083 h 16157"/>
              <a:gd name="T70" fmla="*/ 4728 w 13526"/>
              <a:gd name="T71" fmla="*/ 15424 h 16157"/>
              <a:gd name="T72" fmla="*/ 4250 w 13526"/>
              <a:gd name="T73" fmla="*/ 15700 h 16157"/>
              <a:gd name="T74" fmla="*/ 3783 w 13526"/>
              <a:gd name="T75" fmla="*/ 15906 h 16157"/>
              <a:gd name="T76" fmla="*/ 3313 w 13526"/>
              <a:gd name="T77" fmla="*/ 16050 h 16157"/>
              <a:gd name="T78" fmla="*/ 2840 w 13526"/>
              <a:gd name="T79" fmla="*/ 16135 h 16157"/>
              <a:gd name="T80" fmla="*/ 2376 w 13526"/>
              <a:gd name="T81" fmla="*/ 16157 h 16157"/>
              <a:gd name="T82" fmla="*/ 2005 w 13526"/>
              <a:gd name="T83" fmla="*/ 16138 h 16157"/>
              <a:gd name="T84" fmla="*/ 1654 w 13526"/>
              <a:gd name="T85" fmla="*/ 16088 h 16157"/>
              <a:gd name="T86" fmla="*/ 1321 w 13526"/>
              <a:gd name="T87" fmla="*/ 16009 h 16157"/>
              <a:gd name="T88" fmla="*/ 1007 w 13526"/>
              <a:gd name="T89" fmla="*/ 15899 h 16157"/>
              <a:gd name="T90" fmla="*/ 674 w 13526"/>
              <a:gd name="T91" fmla="*/ 15738 h 16157"/>
              <a:gd name="T92" fmla="*/ 380 w 13526"/>
              <a:gd name="T93" fmla="*/ 15526 h 16157"/>
              <a:gd name="T94" fmla="*/ 169 w 13526"/>
              <a:gd name="T95" fmla="*/ 15275 h 16157"/>
              <a:gd name="T96" fmla="*/ 43 w 13526"/>
              <a:gd name="T97" fmla="*/ 14986 h 16157"/>
              <a:gd name="T98" fmla="*/ 0 w 13526"/>
              <a:gd name="T99" fmla="*/ 14660 h 16157"/>
              <a:gd name="T100" fmla="*/ 63 w 13526"/>
              <a:gd name="T101" fmla="*/ 14258 h 16157"/>
              <a:gd name="T102" fmla="*/ 250 w 13526"/>
              <a:gd name="T103" fmla="*/ 13890 h 16157"/>
              <a:gd name="T104" fmla="*/ 564 w 13526"/>
              <a:gd name="T105" fmla="*/ 13553 h 16157"/>
              <a:gd name="T106" fmla="*/ 1000 w 13526"/>
              <a:gd name="T107" fmla="*/ 13247 h 16157"/>
              <a:gd name="T108" fmla="*/ 1505 w 13526"/>
              <a:gd name="T109" fmla="*/ 12998 h 16157"/>
              <a:gd name="T110" fmla="*/ 1971 w 13526"/>
              <a:gd name="T111" fmla="*/ 12826 h 16157"/>
              <a:gd name="T112" fmla="*/ 2440 w 13526"/>
              <a:gd name="T113" fmla="*/ 12700 h 16157"/>
              <a:gd name="T114" fmla="*/ 2912 w 13526"/>
              <a:gd name="T115" fmla="*/ 12622 h 16157"/>
              <a:gd name="T116" fmla="*/ 3388 w 13526"/>
              <a:gd name="T117" fmla="*/ 12592 h 16157"/>
              <a:gd name="T118" fmla="*/ 3991 w 13526"/>
              <a:gd name="T119" fmla="*/ 12624 h 16157"/>
              <a:gd name="T120" fmla="*/ 4560 w 13526"/>
              <a:gd name="T121" fmla="*/ 12742 h 16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526" h="16157">
                <a:moveTo>
                  <a:pt x="13526" y="9859"/>
                </a:moveTo>
                <a:lnTo>
                  <a:pt x="13525" y="9923"/>
                </a:lnTo>
                <a:lnTo>
                  <a:pt x="13521" y="9987"/>
                </a:lnTo>
                <a:lnTo>
                  <a:pt x="13515" y="10048"/>
                </a:lnTo>
                <a:lnTo>
                  <a:pt x="13507" y="10110"/>
                </a:lnTo>
                <a:lnTo>
                  <a:pt x="13495" y="10172"/>
                </a:lnTo>
                <a:lnTo>
                  <a:pt x="13482" y="10233"/>
                </a:lnTo>
                <a:lnTo>
                  <a:pt x="13467" y="10292"/>
                </a:lnTo>
                <a:lnTo>
                  <a:pt x="13449" y="10352"/>
                </a:lnTo>
                <a:lnTo>
                  <a:pt x="13429" y="10411"/>
                </a:lnTo>
                <a:lnTo>
                  <a:pt x="13405" y="10470"/>
                </a:lnTo>
                <a:lnTo>
                  <a:pt x="13380" y="10527"/>
                </a:lnTo>
                <a:lnTo>
                  <a:pt x="13353" y="10584"/>
                </a:lnTo>
                <a:lnTo>
                  <a:pt x="13323" y="10641"/>
                </a:lnTo>
                <a:lnTo>
                  <a:pt x="13291" y="10696"/>
                </a:lnTo>
                <a:lnTo>
                  <a:pt x="13255" y="10751"/>
                </a:lnTo>
                <a:lnTo>
                  <a:pt x="13219" y="10806"/>
                </a:lnTo>
                <a:lnTo>
                  <a:pt x="13179" y="10859"/>
                </a:lnTo>
                <a:lnTo>
                  <a:pt x="13137" y="10913"/>
                </a:lnTo>
                <a:lnTo>
                  <a:pt x="13093" y="10966"/>
                </a:lnTo>
                <a:lnTo>
                  <a:pt x="13047" y="11017"/>
                </a:lnTo>
                <a:lnTo>
                  <a:pt x="12997" y="11069"/>
                </a:lnTo>
                <a:lnTo>
                  <a:pt x="12945" y="11120"/>
                </a:lnTo>
                <a:lnTo>
                  <a:pt x="12891" y="11170"/>
                </a:lnTo>
                <a:lnTo>
                  <a:pt x="12836" y="11220"/>
                </a:lnTo>
                <a:lnTo>
                  <a:pt x="12777" y="11268"/>
                </a:lnTo>
                <a:lnTo>
                  <a:pt x="12716" y="11317"/>
                </a:lnTo>
                <a:lnTo>
                  <a:pt x="12652" y="11365"/>
                </a:lnTo>
                <a:lnTo>
                  <a:pt x="12587" y="11412"/>
                </a:lnTo>
                <a:lnTo>
                  <a:pt x="12519" y="11459"/>
                </a:lnTo>
                <a:lnTo>
                  <a:pt x="12449" y="11504"/>
                </a:lnTo>
                <a:lnTo>
                  <a:pt x="12376" y="11549"/>
                </a:lnTo>
                <a:lnTo>
                  <a:pt x="12301" y="11593"/>
                </a:lnTo>
                <a:lnTo>
                  <a:pt x="12234" y="11631"/>
                </a:lnTo>
                <a:lnTo>
                  <a:pt x="12166" y="11667"/>
                </a:lnTo>
                <a:lnTo>
                  <a:pt x="12099" y="11702"/>
                </a:lnTo>
                <a:lnTo>
                  <a:pt x="12032" y="11735"/>
                </a:lnTo>
                <a:lnTo>
                  <a:pt x="11964" y="11769"/>
                </a:lnTo>
                <a:lnTo>
                  <a:pt x="11898" y="11800"/>
                </a:lnTo>
                <a:lnTo>
                  <a:pt x="11830" y="11829"/>
                </a:lnTo>
                <a:lnTo>
                  <a:pt x="11763" y="11859"/>
                </a:lnTo>
                <a:lnTo>
                  <a:pt x="11695" y="11886"/>
                </a:lnTo>
                <a:lnTo>
                  <a:pt x="11627" y="11913"/>
                </a:lnTo>
                <a:lnTo>
                  <a:pt x="11559" y="11939"/>
                </a:lnTo>
                <a:lnTo>
                  <a:pt x="11492" y="11963"/>
                </a:lnTo>
                <a:lnTo>
                  <a:pt x="11423" y="11986"/>
                </a:lnTo>
                <a:lnTo>
                  <a:pt x="11355" y="12008"/>
                </a:lnTo>
                <a:lnTo>
                  <a:pt x="11288" y="12029"/>
                </a:lnTo>
                <a:lnTo>
                  <a:pt x="11220" y="12048"/>
                </a:lnTo>
                <a:lnTo>
                  <a:pt x="11151" y="12066"/>
                </a:lnTo>
                <a:lnTo>
                  <a:pt x="11083" y="12084"/>
                </a:lnTo>
                <a:lnTo>
                  <a:pt x="11014" y="12100"/>
                </a:lnTo>
                <a:lnTo>
                  <a:pt x="10946" y="12115"/>
                </a:lnTo>
                <a:lnTo>
                  <a:pt x="10877" y="12128"/>
                </a:lnTo>
                <a:lnTo>
                  <a:pt x="10808" y="12141"/>
                </a:lnTo>
                <a:lnTo>
                  <a:pt x="10739" y="12152"/>
                </a:lnTo>
                <a:lnTo>
                  <a:pt x="10671" y="12162"/>
                </a:lnTo>
                <a:lnTo>
                  <a:pt x="10602" y="12172"/>
                </a:lnTo>
                <a:lnTo>
                  <a:pt x="10533" y="12179"/>
                </a:lnTo>
                <a:lnTo>
                  <a:pt x="10464" y="12186"/>
                </a:lnTo>
                <a:lnTo>
                  <a:pt x="10394" y="12191"/>
                </a:lnTo>
                <a:lnTo>
                  <a:pt x="10325" y="12195"/>
                </a:lnTo>
                <a:lnTo>
                  <a:pt x="10255" y="12198"/>
                </a:lnTo>
                <a:lnTo>
                  <a:pt x="10185" y="12200"/>
                </a:lnTo>
                <a:lnTo>
                  <a:pt x="10115" y="12200"/>
                </a:lnTo>
                <a:lnTo>
                  <a:pt x="10061" y="12200"/>
                </a:lnTo>
                <a:lnTo>
                  <a:pt x="10006" y="12199"/>
                </a:lnTo>
                <a:lnTo>
                  <a:pt x="9951" y="12197"/>
                </a:lnTo>
                <a:lnTo>
                  <a:pt x="9897" y="12195"/>
                </a:lnTo>
                <a:lnTo>
                  <a:pt x="9844" y="12193"/>
                </a:lnTo>
                <a:lnTo>
                  <a:pt x="9790" y="12189"/>
                </a:lnTo>
                <a:lnTo>
                  <a:pt x="9737" y="12185"/>
                </a:lnTo>
                <a:lnTo>
                  <a:pt x="9685" y="12180"/>
                </a:lnTo>
                <a:lnTo>
                  <a:pt x="9633" y="12175"/>
                </a:lnTo>
                <a:lnTo>
                  <a:pt x="9581" y="12169"/>
                </a:lnTo>
                <a:lnTo>
                  <a:pt x="9531" y="12162"/>
                </a:lnTo>
                <a:lnTo>
                  <a:pt x="9480" y="12155"/>
                </a:lnTo>
                <a:lnTo>
                  <a:pt x="9429" y="12147"/>
                </a:lnTo>
                <a:lnTo>
                  <a:pt x="9380" y="12139"/>
                </a:lnTo>
                <a:lnTo>
                  <a:pt x="9330" y="12130"/>
                </a:lnTo>
                <a:lnTo>
                  <a:pt x="9280" y="12121"/>
                </a:lnTo>
                <a:lnTo>
                  <a:pt x="9232" y="12111"/>
                </a:lnTo>
                <a:lnTo>
                  <a:pt x="9184" y="12100"/>
                </a:lnTo>
                <a:lnTo>
                  <a:pt x="9135" y="12089"/>
                </a:lnTo>
                <a:lnTo>
                  <a:pt x="9089" y="12076"/>
                </a:lnTo>
                <a:lnTo>
                  <a:pt x="9041" y="12063"/>
                </a:lnTo>
                <a:lnTo>
                  <a:pt x="8995" y="12050"/>
                </a:lnTo>
                <a:lnTo>
                  <a:pt x="8949" y="12037"/>
                </a:lnTo>
                <a:lnTo>
                  <a:pt x="8903" y="12022"/>
                </a:lnTo>
                <a:lnTo>
                  <a:pt x="8858" y="12008"/>
                </a:lnTo>
                <a:lnTo>
                  <a:pt x="8813" y="11991"/>
                </a:lnTo>
                <a:lnTo>
                  <a:pt x="8769" y="11975"/>
                </a:lnTo>
                <a:lnTo>
                  <a:pt x="8724" y="11959"/>
                </a:lnTo>
                <a:lnTo>
                  <a:pt x="8681" y="11941"/>
                </a:lnTo>
                <a:lnTo>
                  <a:pt x="8638" y="11924"/>
                </a:lnTo>
                <a:lnTo>
                  <a:pt x="8594" y="11904"/>
                </a:lnTo>
                <a:lnTo>
                  <a:pt x="8553" y="11885"/>
                </a:lnTo>
                <a:lnTo>
                  <a:pt x="8498" y="11860"/>
                </a:lnTo>
                <a:lnTo>
                  <a:pt x="8446" y="11833"/>
                </a:lnTo>
                <a:lnTo>
                  <a:pt x="8396" y="11806"/>
                </a:lnTo>
                <a:lnTo>
                  <a:pt x="8347" y="11778"/>
                </a:lnTo>
                <a:lnTo>
                  <a:pt x="8300" y="11749"/>
                </a:lnTo>
                <a:lnTo>
                  <a:pt x="8255" y="11720"/>
                </a:lnTo>
                <a:lnTo>
                  <a:pt x="8210" y="11690"/>
                </a:lnTo>
                <a:lnTo>
                  <a:pt x="8169" y="11658"/>
                </a:lnTo>
                <a:lnTo>
                  <a:pt x="8128" y="11627"/>
                </a:lnTo>
                <a:lnTo>
                  <a:pt x="8090" y="11595"/>
                </a:lnTo>
                <a:lnTo>
                  <a:pt x="8053" y="11562"/>
                </a:lnTo>
                <a:lnTo>
                  <a:pt x="8018" y="11529"/>
                </a:lnTo>
                <a:lnTo>
                  <a:pt x="7984" y="11494"/>
                </a:lnTo>
                <a:lnTo>
                  <a:pt x="7952" y="11459"/>
                </a:lnTo>
                <a:lnTo>
                  <a:pt x="7923" y="11423"/>
                </a:lnTo>
                <a:lnTo>
                  <a:pt x="7894" y="11387"/>
                </a:lnTo>
                <a:lnTo>
                  <a:pt x="7867" y="11349"/>
                </a:lnTo>
                <a:lnTo>
                  <a:pt x="7843" y="11312"/>
                </a:lnTo>
                <a:lnTo>
                  <a:pt x="7819" y="11272"/>
                </a:lnTo>
                <a:lnTo>
                  <a:pt x="7797" y="11233"/>
                </a:lnTo>
                <a:lnTo>
                  <a:pt x="7778" y="11194"/>
                </a:lnTo>
                <a:lnTo>
                  <a:pt x="7760" y="11152"/>
                </a:lnTo>
                <a:lnTo>
                  <a:pt x="7743" y="11110"/>
                </a:lnTo>
                <a:lnTo>
                  <a:pt x="7728" y="11068"/>
                </a:lnTo>
                <a:lnTo>
                  <a:pt x="7716" y="11025"/>
                </a:lnTo>
                <a:lnTo>
                  <a:pt x="7704" y="10982"/>
                </a:lnTo>
                <a:lnTo>
                  <a:pt x="7695" y="10937"/>
                </a:lnTo>
                <a:lnTo>
                  <a:pt x="7687" y="10892"/>
                </a:lnTo>
                <a:lnTo>
                  <a:pt x="7680" y="10846"/>
                </a:lnTo>
                <a:lnTo>
                  <a:pt x="7676" y="10800"/>
                </a:lnTo>
                <a:lnTo>
                  <a:pt x="7674" y="10752"/>
                </a:lnTo>
                <a:lnTo>
                  <a:pt x="7673" y="10703"/>
                </a:lnTo>
                <a:lnTo>
                  <a:pt x="7674" y="10644"/>
                </a:lnTo>
                <a:lnTo>
                  <a:pt x="7678" y="10584"/>
                </a:lnTo>
                <a:lnTo>
                  <a:pt x="7685" y="10525"/>
                </a:lnTo>
                <a:lnTo>
                  <a:pt x="7694" y="10468"/>
                </a:lnTo>
                <a:lnTo>
                  <a:pt x="7706" y="10410"/>
                </a:lnTo>
                <a:lnTo>
                  <a:pt x="7720" y="10353"/>
                </a:lnTo>
                <a:lnTo>
                  <a:pt x="7736" y="10297"/>
                </a:lnTo>
                <a:lnTo>
                  <a:pt x="7755" y="10243"/>
                </a:lnTo>
                <a:lnTo>
                  <a:pt x="7778" y="10188"/>
                </a:lnTo>
                <a:lnTo>
                  <a:pt x="7802" y="10134"/>
                </a:lnTo>
                <a:lnTo>
                  <a:pt x="7829" y="10081"/>
                </a:lnTo>
                <a:lnTo>
                  <a:pt x="7859" y="10029"/>
                </a:lnTo>
                <a:lnTo>
                  <a:pt x="7891" y="9978"/>
                </a:lnTo>
                <a:lnTo>
                  <a:pt x="7926" y="9926"/>
                </a:lnTo>
                <a:lnTo>
                  <a:pt x="7963" y="9876"/>
                </a:lnTo>
                <a:lnTo>
                  <a:pt x="8004" y="9827"/>
                </a:lnTo>
                <a:lnTo>
                  <a:pt x="8046" y="9777"/>
                </a:lnTo>
                <a:lnTo>
                  <a:pt x="8091" y="9729"/>
                </a:lnTo>
                <a:lnTo>
                  <a:pt x="8138" y="9682"/>
                </a:lnTo>
                <a:lnTo>
                  <a:pt x="8189" y="9635"/>
                </a:lnTo>
                <a:lnTo>
                  <a:pt x="8242" y="9589"/>
                </a:lnTo>
                <a:lnTo>
                  <a:pt x="8297" y="9544"/>
                </a:lnTo>
                <a:lnTo>
                  <a:pt x="8354" y="9500"/>
                </a:lnTo>
                <a:lnTo>
                  <a:pt x="8415" y="9455"/>
                </a:lnTo>
                <a:lnTo>
                  <a:pt x="8478" y="9413"/>
                </a:lnTo>
                <a:lnTo>
                  <a:pt x="8544" y="9370"/>
                </a:lnTo>
                <a:lnTo>
                  <a:pt x="8612" y="9328"/>
                </a:lnTo>
                <a:lnTo>
                  <a:pt x="8683" y="9287"/>
                </a:lnTo>
                <a:lnTo>
                  <a:pt x="8756" y="9246"/>
                </a:lnTo>
                <a:lnTo>
                  <a:pt x="8832" y="9207"/>
                </a:lnTo>
                <a:lnTo>
                  <a:pt x="8910" y="9169"/>
                </a:lnTo>
                <a:lnTo>
                  <a:pt x="8991" y="9130"/>
                </a:lnTo>
                <a:lnTo>
                  <a:pt x="9056" y="9100"/>
                </a:lnTo>
                <a:lnTo>
                  <a:pt x="9123" y="9070"/>
                </a:lnTo>
                <a:lnTo>
                  <a:pt x="9189" y="9042"/>
                </a:lnTo>
                <a:lnTo>
                  <a:pt x="9256" y="9014"/>
                </a:lnTo>
                <a:lnTo>
                  <a:pt x="9322" y="8987"/>
                </a:lnTo>
                <a:lnTo>
                  <a:pt x="9389" y="8962"/>
                </a:lnTo>
                <a:lnTo>
                  <a:pt x="9456" y="8938"/>
                </a:lnTo>
                <a:lnTo>
                  <a:pt x="9522" y="8913"/>
                </a:lnTo>
                <a:lnTo>
                  <a:pt x="9588" y="8891"/>
                </a:lnTo>
                <a:lnTo>
                  <a:pt x="9655" y="8869"/>
                </a:lnTo>
                <a:lnTo>
                  <a:pt x="9722" y="8849"/>
                </a:lnTo>
                <a:lnTo>
                  <a:pt x="9789" y="8828"/>
                </a:lnTo>
                <a:lnTo>
                  <a:pt x="9856" y="8810"/>
                </a:lnTo>
                <a:lnTo>
                  <a:pt x="9923" y="8792"/>
                </a:lnTo>
                <a:lnTo>
                  <a:pt x="9990" y="8775"/>
                </a:lnTo>
                <a:lnTo>
                  <a:pt x="10056" y="8758"/>
                </a:lnTo>
                <a:lnTo>
                  <a:pt x="10124" y="8744"/>
                </a:lnTo>
                <a:lnTo>
                  <a:pt x="10191" y="8730"/>
                </a:lnTo>
                <a:lnTo>
                  <a:pt x="10258" y="8717"/>
                </a:lnTo>
                <a:lnTo>
                  <a:pt x="10326" y="8705"/>
                </a:lnTo>
                <a:lnTo>
                  <a:pt x="10394" y="8694"/>
                </a:lnTo>
                <a:lnTo>
                  <a:pt x="10461" y="8684"/>
                </a:lnTo>
                <a:lnTo>
                  <a:pt x="10529" y="8674"/>
                </a:lnTo>
                <a:lnTo>
                  <a:pt x="10597" y="8666"/>
                </a:lnTo>
                <a:lnTo>
                  <a:pt x="10664" y="8659"/>
                </a:lnTo>
                <a:lnTo>
                  <a:pt x="10732" y="8652"/>
                </a:lnTo>
                <a:lnTo>
                  <a:pt x="10800" y="8647"/>
                </a:lnTo>
                <a:lnTo>
                  <a:pt x="10868" y="8643"/>
                </a:lnTo>
                <a:lnTo>
                  <a:pt x="10936" y="8639"/>
                </a:lnTo>
                <a:lnTo>
                  <a:pt x="11004" y="8637"/>
                </a:lnTo>
                <a:lnTo>
                  <a:pt x="11073" y="8636"/>
                </a:lnTo>
                <a:lnTo>
                  <a:pt x="11141" y="8635"/>
                </a:lnTo>
                <a:lnTo>
                  <a:pt x="11237" y="8636"/>
                </a:lnTo>
                <a:lnTo>
                  <a:pt x="11332" y="8639"/>
                </a:lnTo>
                <a:lnTo>
                  <a:pt x="11426" y="8644"/>
                </a:lnTo>
                <a:lnTo>
                  <a:pt x="11519" y="8650"/>
                </a:lnTo>
                <a:lnTo>
                  <a:pt x="11564" y="8654"/>
                </a:lnTo>
                <a:lnTo>
                  <a:pt x="11609" y="8658"/>
                </a:lnTo>
                <a:lnTo>
                  <a:pt x="11653" y="8663"/>
                </a:lnTo>
                <a:lnTo>
                  <a:pt x="11698" y="8669"/>
                </a:lnTo>
                <a:lnTo>
                  <a:pt x="11786" y="8682"/>
                </a:lnTo>
                <a:lnTo>
                  <a:pt x="11872" y="8695"/>
                </a:lnTo>
                <a:lnTo>
                  <a:pt x="11915" y="8703"/>
                </a:lnTo>
                <a:lnTo>
                  <a:pt x="11957" y="8711"/>
                </a:lnTo>
                <a:lnTo>
                  <a:pt x="11999" y="8720"/>
                </a:lnTo>
                <a:lnTo>
                  <a:pt x="12041" y="8729"/>
                </a:lnTo>
                <a:lnTo>
                  <a:pt x="12082" y="8738"/>
                </a:lnTo>
                <a:lnTo>
                  <a:pt x="12122" y="8748"/>
                </a:lnTo>
                <a:lnTo>
                  <a:pt x="12163" y="8758"/>
                </a:lnTo>
                <a:lnTo>
                  <a:pt x="12204" y="8770"/>
                </a:lnTo>
                <a:lnTo>
                  <a:pt x="12243" y="8781"/>
                </a:lnTo>
                <a:lnTo>
                  <a:pt x="12283" y="8793"/>
                </a:lnTo>
                <a:lnTo>
                  <a:pt x="12322" y="8805"/>
                </a:lnTo>
                <a:lnTo>
                  <a:pt x="12361" y="8817"/>
                </a:lnTo>
                <a:lnTo>
                  <a:pt x="12399" y="8830"/>
                </a:lnTo>
                <a:lnTo>
                  <a:pt x="12437" y="8845"/>
                </a:lnTo>
                <a:lnTo>
                  <a:pt x="12474" y="8859"/>
                </a:lnTo>
                <a:lnTo>
                  <a:pt x="12512" y="8873"/>
                </a:lnTo>
                <a:lnTo>
                  <a:pt x="12512" y="3835"/>
                </a:lnTo>
                <a:lnTo>
                  <a:pt x="5784" y="6812"/>
                </a:lnTo>
                <a:lnTo>
                  <a:pt x="5784" y="13773"/>
                </a:lnTo>
                <a:lnTo>
                  <a:pt x="5783" y="13837"/>
                </a:lnTo>
                <a:lnTo>
                  <a:pt x="5779" y="13899"/>
                </a:lnTo>
                <a:lnTo>
                  <a:pt x="5774" y="13961"/>
                </a:lnTo>
                <a:lnTo>
                  <a:pt x="5764" y="14022"/>
                </a:lnTo>
                <a:lnTo>
                  <a:pt x="5754" y="14083"/>
                </a:lnTo>
                <a:lnTo>
                  <a:pt x="5741" y="14144"/>
                </a:lnTo>
                <a:lnTo>
                  <a:pt x="5726" y="14204"/>
                </a:lnTo>
                <a:lnTo>
                  <a:pt x="5709" y="14262"/>
                </a:lnTo>
                <a:lnTo>
                  <a:pt x="5688" y="14321"/>
                </a:lnTo>
                <a:lnTo>
                  <a:pt x="5666" y="14379"/>
                </a:lnTo>
                <a:lnTo>
                  <a:pt x="5642" y="14437"/>
                </a:lnTo>
                <a:lnTo>
                  <a:pt x="5615" y="14493"/>
                </a:lnTo>
                <a:lnTo>
                  <a:pt x="5586" y="14550"/>
                </a:lnTo>
                <a:lnTo>
                  <a:pt x="5554" y="14606"/>
                </a:lnTo>
                <a:lnTo>
                  <a:pt x="5520" y="14660"/>
                </a:lnTo>
                <a:lnTo>
                  <a:pt x="5484" y="14715"/>
                </a:lnTo>
                <a:lnTo>
                  <a:pt x="5445" y="14770"/>
                </a:lnTo>
                <a:lnTo>
                  <a:pt x="5404" y="14823"/>
                </a:lnTo>
                <a:lnTo>
                  <a:pt x="5360" y="14876"/>
                </a:lnTo>
                <a:lnTo>
                  <a:pt x="5315" y="14929"/>
                </a:lnTo>
                <a:lnTo>
                  <a:pt x="5267" y="14980"/>
                </a:lnTo>
                <a:lnTo>
                  <a:pt x="5216" y="15032"/>
                </a:lnTo>
                <a:lnTo>
                  <a:pt x="5164" y="15083"/>
                </a:lnTo>
                <a:lnTo>
                  <a:pt x="5108" y="15133"/>
                </a:lnTo>
                <a:lnTo>
                  <a:pt x="5050" y="15183"/>
                </a:lnTo>
                <a:lnTo>
                  <a:pt x="4990" y="15232"/>
                </a:lnTo>
                <a:lnTo>
                  <a:pt x="4929" y="15281"/>
                </a:lnTo>
                <a:lnTo>
                  <a:pt x="4864" y="15329"/>
                </a:lnTo>
                <a:lnTo>
                  <a:pt x="4797" y="15376"/>
                </a:lnTo>
                <a:lnTo>
                  <a:pt x="4728" y="15424"/>
                </a:lnTo>
                <a:lnTo>
                  <a:pt x="4656" y="15470"/>
                </a:lnTo>
                <a:lnTo>
                  <a:pt x="4582" y="15516"/>
                </a:lnTo>
                <a:lnTo>
                  <a:pt x="4515" y="15555"/>
                </a:lnTo>
                <a:lnTo>
                  <a:pt x="4449" y="15593"/>
                </a:lnTo>
                <a:lnTo>
                  <a:pt x="4382" y="15630"/>
                </a:lnTo>
                <a:lnTo>
                  <a:pt x="4317" y="15666"/>
                </a:lnTo>
                <a:lnTo>
                  <a:pt x="4250" y="15700"/>
                </a:lnTo>
                <a:lnTo>
                  <a:pt x="4184" y="15734"/>
                </a:lnTo>
                <a:lnTo>
                  <a:pt x="4117" y="15765"/>
                </a:lnTo>
                <a:lnTo>
                  <a:pt x="4050" y="15795"/>
                </a:lnTo>
                <a:lnTo>
                  <a:pt x="3983" y="15826"/>
                </a:lnTo>
                <a:lnTo>
                  <a:pt x="3916" y="15853"/>
                </a:lnTo>
                <a:lnTo>
                  <a:pt x="3849" y="15880"/>
                </a:lnTo>
                <a:lnTo>
                  <a:pt x="3783" y="15906"/>
                </a:lnTo>
                <a:lnTo>
                  <a:pt x="3716" y="15930"/>
                </a:lnTo>
                <a:lnTo>
                  <a:pt x="3649" y="15953"/>
                </a:lnTo>
                <a:lnTo>
                  <a:pt x="3582" y="15976"/>
                </a:lnTo>
                <a:lnTo>
                  <a:pt x="3515" y="15996"/>
                </a:lnTo>
                <a:lnTo>
                  <a:pt x="3448" y="16015"/>
                </a:lnTo>
                <a:lnTo>
                  <a:pt x="3380" y="16033"/>
                </a:lnTo>
                <a:lnTo>
                  <a:pt x="3313" y="16050"/>
                </a:lnTo>
                <a:lnTo>
                  <a:pt x="3246" y="16067"/>
                </a:lnTo>
                <a:lnTo>
                  <a:pt x="3179" y="16081"/>
                </a:lnTo>
                <a:lnTo>
                  <a:pt x="3111" y="16094"/>
                </a:lnTo>
                <a:lnTo>
                  <a:pt x="3043" y="16106"/>
                </a:lnTo>
                <a:lnTo>
                  <a:pt x="2976" y="16116"/>
                </a:lnTo>
                <a:lnTo>
                  <a:pt x="2908" y="16126"/>
                </a:lnTo>
                <a:lnTo>
                  <a:pt x="2840" y="16135"/>
                </a:lnTo>
                <a:lnTo>
                  <a:pt x="2772" y="16141"/>
                </a:lnTo>
                <a:lnTo>
                  <a:pt x="2704" y="16147"/>
                </a:lnTo>
                <a:lnTo>
                  <a:pt x="2636" y="16151"/>
                </a:lnTo>
                <a:lnTo>
                  <a:pt x="2568" y="16154"/>
                </a:lnTo>
                <a:lnTo>
                  <a:pt x="2500" y="16156"/>
                </a:lnTo>
                <a:lnTo>
                  <a:pt x="2431" y="16157"/>
                </a:lnTo>
                <a:lnTo>
                  <a:pt x="2376" y="16157"/>
                </a:lnTo>
                <a:lnTo>
                  <a:pt x="2323" y="16156"/>
                </a:lnTo>
                <a:lnTo>
                  <a:pt x="2269" y="16154"/>
                </a:lnTo>
                <a:lnTo>
                  <a:pt x="2215" y="16152"/>
                </a:lnTo>
                <a:lnTo>
                  <a:pt x="2162" y="16150"/>
                </a:lnTo>
                <a:lnTo>
                  <a:pt x="2110" y="16146"/>
                </a:lnTo>
                <a:lnTo>
                  <a:pt x="2057" y="16142"/>
                </a:lnTo>
                <a:lnTo>
                  <a:pt x="2005" y="16138"/>
                </a:lnTo>
                <a:lnTo>
                  <a:pt x="1954" y="16132"/>
                </a:lnTo>
                <a:lnTo>
                  <a:pt x="1903" y="16126"/>
                </a:lnTo>
                <a:lnTo>
                  <a:pt x="1852" y="16120"/>
                </a:lnTo>
                <a:lnTo>
                  <a:pt x="1802" y="16113"/>
                </a:lnTo>
                <a:lnTo>
                  <a:pt x="1752" y="16105"/>
                </a:lnTo>
                <a:lnTo>
                  <a:pt x="1702" y="16097"/>
                </a:lnTo>
                <a:lnTo>
                  <a:pt x="1654" y="16088"/>
                </a:lnTo>
                <a:lnTo>
                  <a:pt x="1605" y="16079"/>
                </a:lnTo>
                <a:lnTo>
                  <a:pt x="1557" y="16069"/>
                </a:lnTo>
                <a:lnTo>
                  <a:pt x="1509" y="16058"/>
                </a:lnTo>
                <a:lnTo>
                  <a:pt x="1461" y="16046"/>
                </a:lnTo>
                <a:lnTo>
                  <a:pt x="1414" y="16034"/>
                </a:lnTo>
                <a:lnTo>
                  <a:pt x="1367" y="16022"/>
                </a:lnTo>
                <a:lnTo>
                  <a:pt x="1321" y="16009"/>
                </a:lnTo>
                <a:lnTo>
                  <a:pt x="1275" y="15995"/>
                </a:lnTo>
                <a:lnTo>
                  <a:pt x="1229" y="15981"/>
                </a:lnTo>
                <a:lnTo>
                  <a:pt x="1185" y="15965"/>
                </a:lnTo>
                <a:lnTo>
                  <a:pt x="1140" y="15949"/>
                </a:lnTo>
                <a:lnTo>
                  <a:pt x="1096" y="15933"/>
                </a:lnTo>
                <a:lnTo>
                  <a:pt x="1051" y="15916"/>
                </a:lnTo>
                <a:lnTo>
                  <a:pt x="1007" y="15899"/>
                </a:lnTo>
                <a:lnTo>
                  <a:pt x="965" y="15880"/>
                </a:lnTo>
                <a:lnTo>
                  <a:pt x="922" y="15861"/>
                </a:lnTo>
                <a:lnTo>
                  <a:pt x="880" y="15842"/>
                </a:lnTo>
                <a:lnTo>
                  <a:pt x="826" y="15818"/>
                </a:lnTo>
                <a:lnTo>
                  <a:pt x="773" y="15791"/>
                </a:lnTo>
                <a:lnTo>
                  <a:pt x="723" y="15765"/>
                </a:lnTo>
                <a:lnTo>
                  <a:pt x="674" y="15738"/>
                </a:lnTo>
                <a:lnTo>
                  <a:pt x="627" y="15710"/>
                </a:lnTo>
                <a:lnTo>
                  <a:pt x="582" y="15681"/>
                </a:lnTo>
                <a:lnTo>
                  <a:pt x="538" y="15652"/>
                </a:lnTo>
                <a:lnTo>
                  <a:pt x="496" y="15621"/>
                </a:lnTo>
                <a:lnTo>
                  <a:pt x="455" y="15590"/>
                </a:lnTo>
                <a:lnTo>
                  <a:pt x="417" y="15558"/>
                </a:lnTo>
                <a:lnTo>
                  <a:pt x="380" y="15526"/>
                </a:lnTo>
                <a:lnTo>
                  <a:pt x="345" y="15493"/>
                </a:lnTo>
                <a:lnTo>
                  <a:pt x="311" y="15458"/>
                </a:lnTo>
                <a:lnTo>
                  <a:pt x="280" y="15423"/>
                </a:lnTo>
                <a:lnTo>
                  <a:pt x="249" y="15387"/>
                </a:lnTo>
                <a:lnTo>
                  <a:pt x="221" y="15351"/>
                </a:lnTo>
                <a:lnTo>
                  <a:pt x="195" y="15313"/>
                </a:lnTo>
                <a:lnTo>
                  <a:pt x="169" y="15275"/>
                </a:lnTo>
                <a:lnTo>
                  <a:pt x="146" y="15236"/>
                </a:lnTo>
                <a:lnTo>
                  <a:pt x="125" y="15196"/>
                </a:lnTo>
                <a:lnTo>
                  <a:pt x="105" y="15156"/>
                </a:lnTo>
                <a:lnTo>
                  <a:pt x="86" y="15115"/>
                </a:lnTo>
                <a:lnTo>
                  <a:pt x="70" y="15072"/>
                </a:lnTo>
                <a:lnTo>
                  <a:pt x="56" y="15030"/>
                </a:lnTo>
                <a:lnTo>
                  <a:pt x="43" y="14986"/>
                </a:lnTo>
                <a:lnTo>
                  <a:pt x="32" y="14942"/>
                </a:lnTo>
                <a:lnTo>
                  <a:pt x="22" y="14897"/>
                </a:lnTo>
                <a:lnTo>
                  <a:pt x="14" y="14851"/>
                </a:lnTo>
                <a:lnTo>
                  <a:pt x="8" y="14804"/>
                </a:lnTo>
                <a:lnTo>
                  <a:pt x="3" y="14758"/>
                </a:lnTo>
                <a:lnTo>
                  <a:pt x="1" y="14709"/>
                </a:lnTo>
                <a:lnTo>
                  <a:pt x="0" y="14660"/>
                </a:lnTo>
                <a:lnTo>
                  <a:pt x="1" y="14601"/>
                </a:lnTo>
                <a:lnTo>
                  <a:pt x="5" y="14542"/>
                </a:lnTo>
                <a:lnTo>
                  <a:pt x="11" y="14484"/>
                </a:lnTo>
                <a:lnTo>
                  <a:pt x="20" y="14426"/>
                </a:lnTo>
                <a:lnTo>
                  <a:pt x="33" y="14370"/>
                </a:lnTo>
                <a:lnTo>
                  <a:pt x="46" y="14314"/>
                </a:lnTo>
                <a:lnTo>
                  <a:pt x="63" y="14258"/>
                </a:lnTo>
                <a:lnTo>
                  <a:pt x="82" y="14204"/>
                </a:lnTo>
                <a:lnTo>
                  <a:pt x="104" y="14150"/>
                </a:lnTo>
                <a:lnTo>
                  <a:pt x="128" y="14096"/>
                </a:lnTo>
                <a:lnTo>
                  <a:pt x="155" y="14044"/>
                </a:lnTo>
                <a:lnTo>
                  <a:pt x="185" y="13992"/>
                </a:lnTo>
                <a:lnTo>
                  <a:pt x="216" y="13940"/>
                </a:lnTo>
                <a:lnTo>
                  <a:pt x="250" y="13890"/>
                </a:lnTo>
                <a:lnTo>
                  <a:pt x="288" y="13839"/>
                </a:lnTo>
                <a:lnTo>
                  <a:pt x="327" y="13790"/>
                </a:lnTo>
                <a:lnTo>
                  <a:pt x="370" y="13741"/>
                </a:lnTo>
                <a:lnTo>
                  <a:pt x="415" y="13693"/>
                </a:lnTo>
                <a:lnTo>
                  <a:pt x="461" y="13646"/>
                </a:lnTo>
                <a:lnTo>
                  <a:pt x="511" y="13599"/>
                </a:lnTo>
                <a:lnTo>
                  <a:pt x="564" y="13553"/>
                </a:lnTo>
                <a:lnTo>
                  <a:pt x="618" y="13507"/>
                </a:lnTo>
                <a:lnTo>
                  <a:pt x="676" y="13463"/>
                </a:lnTo>
                <a:lnTo>
                  <a:pt x="736" y="13418"/>
                </a:lnTo>
                <a:lnTo>
                  <a:pt x="799" y="13374"/>
                </a:lnTo>
                <a:lnTo>
                  <a:pt x="863" y="13331"/>
                </a:lnTo>
                <a:lnTo>
                  <a:pt x="930" y="13289"/>
                </a:lnTo>
                <a:lnTo>
                  <a:pt x="1000" y="13247"/>
                </a:lnTo>
                <a:lnTo>
                  <a:pt x="1073" y="13206"/>
                </a:lnTo>
                <a:lnTo>
                  <a:pt x="1148" y="13166"/>
                </a:lnTo>
                <a:lnTo>
                  <a:pt x="1226" y="13126"/>
                </a:lnTo>
                <a:lnTo>
                  <a:pt x="1306" y="13087"/>
                </a:lnTo>
                <a:lnTo>
                  <a:pt x="1372" y="13057"/>
                </a:lnTo>
                <a:lnTo>
                  <a:pt x="1438" y="13027"/>
                </a:lnTo>
                <a:lnTo>
                  <a:pt x="1505" y="12998"/>
                </a:lnTo>
                <a:lnTo>
                  <a:pt x="1572" y="12970"/>
                </a:lnTo>
                <a:lnTo>
                  <a:pt x="1638" y="12944"/>
                </a:lnTo>
                <a:lnTo>
                  <a:pt x="1704" y="12919"/>
                </a:lnTo>
                <a:lnTo>
                  <a:pt x="1770" y="12894"/>
                </a:lnTo>
                <a:lnTo>
                  <a:pt x="1837" y="12870"/>
                </a:lnTo>
                <a:lnTo>
                  <a:pt x="1904" y="12848"/>
                </a:lnTo>
                <a:lnTo>
                  <a:pt x="1971" y="12826"/>
                </a:lnTo>
                <a:lnTo>
                  <a:pt x="2038" y="12805"/>
                </a:lnTo>
                <a:lnTo>
                  <a:pt x="2105" y="12785"/>
                </a:lnTo>
                <a:lnTo>
                  <a:pt x="2172" y="12766"/>
                </a:lnTo>
                <a:lnTo>
                  <a:pt x="2238" y="12749"/>
                </a:lnTo>
                <a:lnTo>
                  <a:pt x="2305" y="12732"/>
                </a:lnTo>
                <a:lnTo>
                  <a:pt x="2372" y="12715"/>
                </a:lnTo>
                <a:lnTo>
                  <a:pt x="2440" y="12700"/>
                </a:lnTo>
                <a:lnTo>
                  <a:pt x="2507" y="12687"/>
                </a:lnTo>
                <a:lnTo>
                  <a:pt x="2574" y="12674"/>
                </a:lnTo>
                <a:lnTo>
                  <a:pt x="2642" y="12662"/>
                </a:lnTo>
                <a:lnTo>
                  <a:pt x="2709" y="12651"/>
                </a:lnTo>
                <a:lnTo>
                  <a:pt x="2776" y="12640"/>
                </a:lnTo>
                <a:lnTo>
                  <a:pt x="2844" y="12631"/>
                </a:lnTo>
                <a:lnTo>
                  <a:pt x="2912" y="12622"/>
                </a:lnTo>
                <a:lnTo>
                  <a:pt x="2980" y="12615"/>
                </a:lnTo>
                <a:lnTo>
                  <a:pt x="3048" y="12609"/>
                </a:lnTo>
                <a:lnTo>
                  <a:pt x="3116" y="12604"/>
                </a:lnTo>
                <a:lnTo>
                  <a:pt x="3184" y="12599"/>
                </a:lnTo>
                <a:lnTo>
                  <a:pt x="3252" y="12596"/>
                </a:lnTo>
                <a:lnTo>
                  <a:pt x="3320" y="12594"/>
                </a:lnTo>
                <a:lnTo>
                  <a:pt x="3388" y="12592"/>
                </a:lnTo>
                <a:lnTo>
                  <a:pt x="3456" y="12592"/>
                </a:lnTo>
                <a:lnTo>
                  <a:pt x="3549" y="12593"/>
                </a:lnTo>
                <a:lnTo>
                  <a:pt x="3640" y="12595"/>
                </a:lnTo>
                <a:lnTo>
                  <a:pt x="3730" y="12600"/>
                </a:lnTo>
                <a:lnTo>
                  <a:pt x="3818" y="12606"/>
                </a:lnTo>
                <a:lnTo>
                  <a:pt x="3905" y="12614"/>
                </a:lnTo>
                <a:lnTo>
                  <a:pt x="3991" y="12624"/>
                </a:lnTo>
                <a:lnTo>
                  <a:pt x="4076" y="12635"/>
                </a:lnTo>
                <a:lnTo>
                  <a:pt x="4160" y="12648"/>
                </a:lnTo>
                <a:lnTo>
                  <a:pt x="4242" y="12664"/>
                </a:lnTo>
                <a:lnTo>
                  <a:pt x="4324" y="12681"/>
                </a:lnTo>
                <a:lnTo>
                  <a:pt x="4403" y="12699"/>
                </a:lnTo>
                <a:lnTo>
                  <a:pt x="4482" y="12719"/>
                </a:lnTo>
                <a:lnTo>
                  <a:pt x="4560" y="12742"/>
                </a:lnTo>
                <a:lnTo>
                  <a:pt x="4636" y="12765"/>
                </a:lnTo>
                <a:lnTo>
                  <a:pt x="4711" y="12791"/>
                </a:lnTo>
                <a:lnTo>
                  <a:pt x="4786" y="12818"/>
                </a:lnTo>
                <a:lnTo>
                  <a:pt x="4786" y="3846"/>
                </a:lnTo>
                <a:lnTo>
                  <a:pt x="13526" y="0"/>
                </a:lnTo>
                <a:lnTo>
                  <a:pt x="13526" y="9859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1F1A17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96" name="Group 234"/>
          <p:cNvGrpSpPr>
            <a:grpSpLocks/>
          </p:cNvGrpSpPr>
          <p:nvPr/>
        </p:nvGrpSpPr>
        <p:grpSpPr bwMode="auto">
          <a:xfrm rot="18397318">
            <a:off x="1321556" y="3431000"/>
            <a:ext cx="221054" cy="268291"/>
            <a:chOff x="476" y="2704"/>
            <a:chExt cx="771" cy="1225"/>
          </a:xfrm>
        </p:grpSpPr>
        <p:sp>
          <p:nvSpPr>
            <p:cNvPr id="197" name="AutoShape 235"/>
            <p:cNvSpPr>
              <a:spLocks noChangeArrowheads="1"/>
            </p:cNvSpPr>
            <p:nvPr/>
          </p:nvSpPr>
          <p:spPr bwMode="auto">
            <a:xfrm>
              <a:off x="476" y="2795"/>
              <a:ext cx="771" cy="1134"/>
            </a:xfrm>
            <a:prstGeom prst="roundRect">
              <a:avLst>
                <a:gd name="adj" fmla="val 16667"/>
              </a:avLst>
            </a:prstGeom>
            <a:solidFill>
              <a:srgbClr val="6698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8" name="AutoShape 236"/>
            <p:cNvSpPr>
              <a:spLocks noChangeArrowheads="1"/>
            </p:cNvSpPr>
            <p:nvPr/>
          </p:nvSpPr>
          <p:spPr bwMode="auto">
            <a:xfrm>
              <a:off x="680" y="2704"/>
              <a:ext cx="363" cy="1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980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99" name="Group 477"/>
          <p:cNvGrpSpPr>
            <a:grpSpLocks/>
          </p:cNvGrpSpPr>
          <p:nvPr/>
        </p:nvGrpSpPr>
        <p:grpSpPr bwMode="auto">
          <a:xfrm rot="412200">
            <a:off x="2716773" y="2991850"/>
            <a:ext cx="392814" cy="210948"/>
            <a:chOff x="874" y="564"/>
            <a:chExt cx="2006" cy="966"/>
          </a:xfrm>
        </p:grpSpPr>
        <p:sp>
          <p:nvSpPr>
            <p:cNvPr id="200" name="Freeform 478"/>
            <p:cNvSpPr>
              <a:spLocks/>
            </p:cNvSpPr>
            <p:nvPr/>
          </p:nvSpPr>
          <p:spPr bwMode="auto">
            <a:xfrm>
              <a:off x="1175" y="564"/>
              <a:ext cx="1705" cy="966"/>
            </a:xfrm>
            <a:custGeom>
              <a:avLst/>
              <a:gdLst>
                <a:gd name="T0" fmla="*/ 1461 w 1488"/>
                <a:gd name="T1" fmla="*/ 381 h 843"/>
                <a:gd name="T2" fmla="*/ 700 w 1488"/>
                <a:gd name="T3" fmla="*/ 104 h 843"/>
                <a:gd name="T4" fmla="*/ 168 w 1488"/>
                <a:gd name="T5" fmla="*/ 359 h 843"/>
                <a:gd name="T6" fmla="*/ 24 w 1488"/>
                <a:gd name="T7" fmla="*/ 567 h 843"/>
                <a:gd name="T8" fmla="*/ 284 w 1488"/>
                <a:gd name="T9" fmla="*/ 749 h 843"/>
                <a:gd name="T10" fmla="*/ 785 w 1488"/>
                <a:gd name="T11" fmla="*/ 843 h 843"/>
                <a:gd name="T12" fmla="*/ 803 w 1488"/>
                <a:gd name="T13" fmla="*/ 843 h 843"/>
                <a:gd name="T14" fmla="*/ 807 w 1488"/>
                <a:gd name="T15" fmla="*/ 843 h 843"/>
                <a:gd name="T16" fmla="*/ 1235 w 1488"/>
                <a:gd name="T17" fmla="*/ 841 h 843"/>
                <a:gd name="T18" fmla="*/ 1449 w 1488"/>
                <a:gd name="T19" fmla="*/ 560 h 843"/>
                <a:gd name="T20" fmla="*/ 1458 w 1488"/>
                <a:gd name="T21" fmla="*/ 429 h 843"/>
                <a:gd name="T22" fmla="*/ 1459 w 1488"/>
                <a:gd name="T23" fmla="*/ 404 h 843"/>
                <a:gd name="T24" fmla="*/ 1461 w 1488"/>
                <a:gd name="T25" fmla="*/ 381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8" h="843">
                  <a:moveTo>
                    <a:pt x="1461" y="381"/>
                  </a:moveTo>
                  <a:cubicBezTo>
                    <a:pt x="1488" y="0"/>
                    <a:pt x="922" y="52"/>
                    <a:pt x="700" y="104"/>
                  </a:cubicBezTo>
                  <a:cubicBezTo>
                    <a:pt x="511" y="148"/>
                    <a:pt x="322" y="233"/>
                    <a:pt x="168" y="359"/>
                  </a:cubicBezTo>
                  <a:cubicBezTo>
                    <a:pt x="118" y="400"/>
                    <a:pt x="0" y="496"/>
                    <a:pt x="24" y="567"/>
                  </a:cubicBezTo>
                  <a:cubicBezTo>
                    <a:pt x="56" y="659"/>
                    <a:pt x="193" y="714"/>
                    <a:pt x="284" y="749"/>
                  </a:cubicBezTo>
                  <a:cubicBezTo>
                    <a:pt x="444" y="811"/>
                    <a:pt x="616" y="843"/>
                    <a:pt x="785" y="843"/>
                  </a:cubicBezTo>
                  <a:cubicBezTo>
                    <a:pt x="791" y="843"/>
                    <a:pt x="797" y="843"/>
                    <a:pt x="803" y="843"/>
                  </a:cubicBezTo>
                  <a:cubicBezTo>
                    <a:pt x="804" y="843"/>
                    <a:pt x="806" y="843"/>
                    <a:pt x="807" y="843"/>
                  </a:cubicBezTo>
                  <a:cubicBezTo>
                    <a:pt x="950" y="842"/>
                    <a:pt x="1092" y="842"/>
                    <a:pt x="1235" y="841"/>
                  </a:cubicBezTo>
                  <a:cubicBezTo>
                    <a:pt x="1371" y="840"/>
                    <a:pt x="1441" y="674"/>
                    <a:pt x="1449" y="560"/>
                  </a:cubicBezTo>
                  <a:cubicBezTo>
                    <a:pt x="1452" y="516"/>
                    <a:pt x="1455" y="472"/>
                    <a:pt x="1458" y="429"/>
                  </a:cubicBezTo>
                  <a:cubicBezTo>
                    <a:pt x="1459" y="420"/>
                    <a:pt x="1459" y="412"/>
                    <a:pt x="1459" y="404"/>
                  </a:cubicBezTo>
                  <a:cubicBezTo>
                    <a:pt x="1460" y="396"/>
                    <a:pt x="1461" y="388"/>
                    <a:pt x="1461" y="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1" name="Freeform 479"/>
            <p:cNvSpPr>
              <a:spLocks/>
            </p:cNvSpPr>
            <p:nvPr/>
          </p:nvSpPr>
          <p:spPr bwMode="auto">
            <a:xfrm>
              <a:off x="874" y="639"/>
              <a:ext cx="1453" cy="859"/>
            </a:xfrm>
            <a:custGeom>
              <a:avLst/>
              <a:gdLst>
                <a:gd name="T0" fmla="*/ 863 w 1268"/>
                <a:gd name="T1" fmla="*/ 168 h 750"/>
                <a:gd name="T2" fmla="*/ 486 w 1268"/>
                <a:gd name="T3" fmla="*/ 146 h 750"/>
                <a:gd name="T4" fmla="*/ 370 w 1268"/>
                <a:gd name="T5" fmla="*/ 178 h 750"/>
                <a:gd name="T6" fmla="*/ 168 w 1268"/>
                <a:gd name="T7" fmla="*/ 79 h 750"/>
                <a:gd name="T8" fmla="*/ 120 w 1268"/>
                <a:gd name="T9" fmla="*/ 12 h 750"/>
                <a:gd name="T10" fmla="*/ 41 w 1268"/>
                <a:gd name="T11" fmla="*/ 38 h 750"/>
                <a:gd name="T12" fmla="*/ 42 w 1268"/>
                <a:gd name="T13" fmla="*/ 64 h 750"/>
                <a:gd name="T14" fmla="*/ 8 w 1268"/>
                <a:gd name="T15" fmla="*/ 93 h 750"/>
                <a:gd name="T16" fmla="*/ 57 w 1268"/>
                <a:gd name="T17" fmla="*/ 161 h 750"/>
                <a:gd name="T18" fmla="*/ 129 w 1268"/>
                <a:gd name="T19" fmla="*/ 147 h 750"/>
                <a:gd name="T20" fmla="*/ 312 w 1268"/>
                <a:gd name="T21" fmla="*/ 237 h 750"/>
                <a:gd name="T22" fmla="*/ 403 w 1268"/>
                <a:gd name="T23" fmla="*/ 368 h 750"/>
                <a:gd name="T24" fmla="*/ 611 w 1268"/>
                <a:gd name="T25" fmla="*/ 523 h 750"/>
                <a:gd name="T26" fmla="*/ 1176 w 1268"/>
                <a:gd name="T27" fmla="*/ 556 h 750"/>
                <a:gd name="T28" fmla="*/ 863 w 1268"/>
                <a:gd name="T29" fmla="*/ 16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8" h="750">
                  <a:moveTo>
                    <a:pt x="863" y="168"/>
                  </a:moveTo>
                  <a:cubicBezTo>
                    <a:pt x="742" y="136"/>
                    <a:pt x="613" y="123"/>
                    <a:pt x="486" y="146"/>
                  </a:cubicBezTo>
                  <a:cubicBezTo>
                    <a:pt x="455" y="152"/>
                    <a:pt x="408" y="161"/>
                    <a:pt x="370" y="178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77" y="53"/>
                    <a:pt x="155" y="23"/>
                    <a:pt x="120" y="12"/>
                  </a:cubicBezTo>
                  <a:cubicBezTo>
                    <a:pt x="85" y="0"/>
                    <a:pt x="49" y="12"/>
                    <a:pt x="41" y="38"/>
                  </a:cubicBezTo>
                  <a:cubicBezTo>
                    <a:pt x="38" y="46"/>
                    <a:pt x="39" y="56"/>
                    <a:pt x="42" y="64"/>
                  </a:cubicBezTo>
                  <a:cubicBezTo>
                    <a:pt x="26" y="69"/>
                    <a:pt x="13" y="79"/>
                    <a:pt x="8" y="93"/>
                  </a:cubicBezTo>
                  <a:cubicBezTo>
                    <a:pt x="0" y="119"/>
                    <a:pt x="21" y="149"/>
                    <a:pt x="57" y="161"/>
                  </a:cubicBezTo>
                  <a:cubicBezTo>
                    <a:pt x="86" y="171"/>
                    <a:pt x="115" y="164"/>
                    <a:pt x="129" y="147"/>
                  </a:cubicBezTo>
                  <a:cubicBezTo>
                    <a:pt x="312" y="237"/>
                    <a:pt x="312" y="237"/>
                    <a:pt x="312" y="237"/>
                  </a:cubicBezTo>
                  <a:cubicBezTo>
                    <a:pt x="300" y="286"/>
                    <a:pt x="369" y="335"/>
                    <a:pt x="403" y="368"/>
                  </a:cubicBezTo>
                  <a:cubicBezTo>
                    <a:pt x="471" y="437"/>
                    <a:pt x="520" y="486"/>
                    <a:pt x="611" y="523"/>
                  </a:cubicBezTo>
                  <a:cubicBezTo>
                    <a:pt x="728" y="570"/>
                    <a:pt x="1086" y="750"/>
                    <a:pt x="1176" y="556"/>
                  </a:cubicBezTo>
                  <a:cubicBezTo>
                    <a:pt x="1268" y="356"/>
                    <a:pt x="1010" y="207"/>
                    <a:pt x="863" y="16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336599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202" name="Group 643"/>
          <p:cNvGrpSpPr>
            <a:grpSpLocks/>
          </p:cNvGrpSpPr>
          <p:nvPr/>
        </p:nvGrpSpPr>
        <p:grpSpPr bwMode="auto">
          <a:xfrm>
            <a:off x="1837471" y="3420677"/>
            <a:ext cx="198671" cy="277265"/>
            <a:chOff x="713" y="270"/>
            <a:chExt cx="17" cy="21"/>
          </a:xfrm>
        </p:grpSpPr>
        <p:sp>
          <p:nvSpPr>
            <p:cNvPr id="203" name="Rectangle 644"/>
            <p:cNvSpPr>
              <a:spLocks noChangeArrowheads="1"/>
            </p:cNvSpPr>
            <p:nvPr/>
          </p:nvSpPr>
          <p:spPr bwMode="auto">
            <a:xfrm>
              <a:off x="716" y="274"/>
              <a:ext cx="14" cy="17"/>
            </a:xfrm>
            <a:prstGeom prst="rect">
              <a:avLst/>
            </a:prstGeom>
            <a:solidFill>
              <a:srgbClr val="387FB4"/>
            </a:solidFill>
            <a:ln w="12700" algn="ctr">
              <a:solidFill>
                <a:srgbClr val="8FB3E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4" name="Rectangle 645"/>
            <p:cNvSpPr>
              <a:spLocks noChangeArrowheads="1"/>
            </p:cNvSpPr>
            <p:nvPr/>
          </p:nvSpPr>
          <p:spPr bwMode="auto">
            <a:xfrm>
              <a:off x="713" y="270"/>
              <a:ext cx="14" cy="18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8FB3E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205" name="Group 666"/>
          <p:cNvGrpSpPr>
            <a:grpSpLocks/>
          </p:cNvGrpSpPr>
          <p:nvPr/>
        </p:nvGrpSpPr>
        <p:grpSpPr bwMode="auto">
          <a:xfrm>
            <a:off x="3793614" y="3422062"/>
            <a:ext cx="274517" cy="305054"/>
            <a:chOff x="4807" y="2702"/>
            <a:chExt cx="1062" cy="1067"/>
          </a:xfrm>
        </p:grpSpPr>
        <p:sp>
          <p:nvSpPr>
            <p:cNvPr id="206" name="Freeform 667"/>
            <p:cNvSpPr>
              <a:spLocks/>
            </p:cNvSpPr>
            <p:nvPr/>
          </p:nvSpPr>
          <p:spPr bwMode="auto">
            <a:xfrm>
              <a:off x="5187" y="2703"/>
              <a:ext cx="520" cy="303"/>
            </a:xfrm>
            <a:custGeom>
              <a:avLst/>
              <a:gdLst>
                <a:gd name="T0" fmla="*/ 1034 w 1039"/>
                <a:gd name="T1" fmla="*/ 450 h 606"/>
                <a:gd name="T2" fmla="*/ 1024 w 1039"/>
                <a:gd name="T3" fmla="*/ 476 h 606"/>
                <a:gd name="T4" fmla="*/ 1009 w 1039"/>
                <a:gd name="T5" fmla="*/ 501 h 606"/>
                <a:gd name="T6" fmla="*/ 988 w 1039"/>
                <a:gd name="T7" fmla="*/ 523 h 606"/>
                <a:gd name="T8" fmla="*/ 965 w 1039"/>
                <a:gd name="T9" fmla="*/ 542 h 606"/>
                <a:gd name="T10" fmla="*/ 936 w 1039"/>
                <a:gd name="T11" fmla="*/ 559 h 606"/>
                <a:gd name="T12" fmla="*/ 868 w 1039"/>
                <a:gd name="T13" fmla="*/ 586 h 606"/>
                <a:gd name="T14" fmla="*/ 788 w 1039"/>
                <a:gd name="T15" fmla="*/ 601 h 606"/>
                <a:gd name="T16" fmla="*/ 698 w 1039"/>
                <a:gd name="T17" fmla="*/ 606 h 606"/>
                <a:gd name="T18" fmla="*/ 599 w 1039"/>
                <a:gd name="T19" fmla="*/ 601 h 606"/>
                <a:gd name="T20" fmla="*/ 497 w 1039"/>
                <a:gd name="T21" fmla="*/ 583 h 606"/>
                <a:gd name="T22" fmla="*/ 445 w 1039"/>
                <a:gd name="T23" fmla="*/ 569 h 606"/>
                <a:gd name="T24" fmla="*/ 341 w 1039"/>
                <a:gd name="T25" fmla="*/ 533 h 606"/>
                <a:gd name="T26" fmla="*/ 249 w 1039"/>
                <a:gd name="T27" fmla="*/ 491 h 606"/>
                <a:gd name="T28" fmla="*/ 169 w 1039"/>
                <a:gd name="T29" fmla="*/ 442 h 606"/>
                <a:gd name="T30" fmla="*/ 103 w 1039"/>
                <a:gd name="T31" fmla="*/ 387 h 606"/>
                <a:gd name="T32" fmla="*/ 51 w 1039"/>
                <a:gd name="T33" fmla="*/ 329 h 606"/>
                <a:gd name="T34" fmla="*/ 23 w 1039"/>
                <a:gd name="T35" fmla="*/ 285 h 606"/>
                <a:gd name="T36" fmla="*/ 11 w 1039"/>
                <a:gd name="T37" fmla="*/ 256 h 606"/>
                <a:gd name="T38" fmla="*/ 3 w 1039"/>
                <a:gd name="T39" fmla="*/ 228 h 606"/>
                <a:gd name="T40" fmla="*/ 0 w 1039"/>
                <a:gd name="T41" fmla="*/ 199 h 606"/>
                <a:gd name="T42" fmla="*/ 3 w 1039"/>
                <a:gd name="T43" fmla="*/ 170 h 606"/>
                <a:gd name="T44" fmla="*/ 6 w 1039"/>
                <a:gd name="T45" fmla="*/ 156 h 606"/>
                <a:gd name="T46" fmla="*/ 17 w 1039"/>
                <a:gd name="T47" fmla="*/ 131 h 606"/>
                <a:gd name="T48" fmla="*/ 32 w 1039"/>
                <a:gd name="T49" fmla="*/ 105 h 606"/>
                <a:gd name="T50" fmla="*/ 51 w 1039"/>
                <a:gd name="T51" fmla="*/ 85 h 606"/>
                <a:gd name="T52" fmla="*/ 76 w 1039"/>
                <a:gd name="T53" fmla="*/ 64 h 606"/>
                <a:gd name="T54" fmla="*/ 103 w 1039"/>
                <a:gd name="T55" fmla="*/ 47 h 606"/>
                <a:gd name="T56" fmla="*/ 171 w 1039"/>
                <a:gd name="T57" fmla="*/ 20 h 606"/>
                <a:gd name="T58" fmla="*/ 251 w 1039"/>
                <a:gd name="T59" fmla="*/ 5 h 606"/>
                <a:gd name="T60" fmla="*/ 341 w 1039"/>
                <a:gd name="T61" fmla="*/ 0 h 606"/>
                <a:gd name="T62" fmla="*/ 440 w 1039"/>
                <a:gd name="T63" fmla="*/ 5 h 606"/>
                <a:gd name="T64" fmla="*/ 543 w 1039"/>
                <a:gd name="T65" fmla="*/ 24 h 606"/>
                <a:gd name="T66" fmla="*/ 596 w 1039"/>
                <a:gd name="T67" fmla="*/ 37 h 606"/>
                <a:gd name="T68" fmla="*/ 698 w 1039"/>
                <a:gd name="T69" fmla="*/ 73 h 606"/>
                <a:gd name="T70" fmla="*/ 790 w 1039"/>
                <a:gd name="T71" fmla="*/ 115 h 606"/>
                <a:gd name="T72" fmla="*/ 869 w 1039"/>
                <a:gd name="T73" fmla="*/ 165 h 606"/>
                <a:gd name="T74" fmla="*/ 937 w 1039"/>
                <a:gd name="T75" fmla="*/ 219 h 606"/>
                <a:gd name="T76" fmla="*/ 988 w 1039"/>
                <a:gd name="T77" fmla="*/ 277 h 606"/>
                <a:gd name="T78" fmla="*/ 1016 w 1039"/>
                <a:gd name="T79" fmla="*/ 321 h 606"/>
                <a:gd name="T80" fmla="*/ 1029 w 1039"/>
                <a:gd name="T81" fmla="*/ 350 h 606"/>
                <a:gd name="T82" fmla="*/ 1036 w 1039"/>
                <a:gd name="T83" fmla="*/ 379 h 606"/>
                <a:gd name="T84" fmla="*/ 1039 w 1039"/>
                <a:gd name="T85" fmla="*/ 408 h 606"/>
                <a:gd name="T86" fmla="*/ 1038 w 1039"/>
                <a:gd name="T87" fmla="*/ 436 h 606"/>
                <a:gd name="T88" fmla="*/ 1034 w 1039"/>
                <a:gd name="T89" fmla="*/ 45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9" h="606">
                  <a:moveTo>
                    <a:pt x="1034" y="450"/>
                  </a:moveTo>
                  <a:lnTo>
                    <a:pt x="1034" y="450"/>
                  </a:lnTo>
                  <a:lnTo>
                    <a:pt x="1029" y="464"/>
                  </a:lnTo>
                  <a:lnTo>
                    <a:pt x="1024" y="476"/>
                  </a:lnTo>
                  <a:lnTo>
                    <a:pt x="1016" y="489"/>
                  </a:lnTo>
                  <a:lnTo>
                    <a:pt x="1009" y="501"/>
                  </a:lnTo>
                  <a:lnTo>
                    <a:pt x="999" y="511"/>
                  </a:lnTo>
                  <a:lnTo>
                    <a:pt x="988" y="523"/>
                  </a:lnTo>
                  <a:lnTo>
                    <a:pt x="976" y="532"/>
                  </a:lnTo>
                  <a:lnTo>
                    <a:pt x="965" y="542"/>
                  </a:lnTo>
                  <a:lnTo>
                    <a:pt x="951" y="550"/>
                  </a:lnTo>
                  <a:lnTo>
                    <a:pt x="936" y="559"/>
                  </a:lnTo>
                  <a:lnTo>
                    <a:pt x="903" y="574"/>
                  </a:lnTo>
                  <a:lnTo>
                    <a:pt x="868" y="586"/>
                  </a:lnTo>
                  <a:lnTo>
                    <a:pt x="830" y="594"/>
                  </a:lnTo>
                  <a:lnTo>
                    <a:pt x="788" y="601"/>
                  </a:lnTo>
                  <a:lnTo>
                    <a:pt x="744" y="606"/>
                  </a:lnTo>
                  <a:lnTo>
                    <a:pt x="698" y="606"/>
                  </a:lnTo>
                  <a:lnTo>
                    <a:pt x="650" y="605"/>
                  </a:lnTo>
                  <a:lnTo>
                    <a:pt x="599" y="601"/>
                  </a:lnTo>
                  <a:lnTo>
                    <a:pt x="548" y="593"/>
                  </a:lnTo>
                  <a:lnTo>
                    <a:pt x="497" y="583"/>
                  </a:lnTo>
                  <a:lnTo>
                    <a:pt x="445" y="569"/>
                  </a:lnTo>
                  <a:lnTo>
                    <a:pt x="445" y="569"/>
                  </a:lnTo>
                  <a:lnTo>
                    <a:pt x="392" y="552"/>
                  </a:lnTo>
                  <a:lnTo>
                    <a:pt x="341" y="533"/>
                  </a:lnTo>
                  <a:lnTo>
                    <a:pt x="295" y="513"/>
                  </a:lnTo>
                  <a:lnTo>
                    <a:pt x="249" y="491"/>
                  </a:lnTo>
                  <a:lnTo>
                    <a:pt x="209" y="467"/>
                  </a:lnTo>
                  <a:lnTo>
                    <a:pt x="169" y="442"/>
                  </a:lnTo>
                  <a:lnTo>
                    <a:pt x="134" y="414"/>
                  </a:lnTo>
                  <a:lnTo>
                    <a:pt x="103" y="387"/>
                  </a:lnTo>
                  <a:lnTo>
                    <a:pt x="74" y="358"/>
                  </a:lnTo>
                  <a:lnTo>
                    <a:pt x="51" y="329"/>
                  </a:lnTo>
                  <a:lnTo>
                    <a:pt x="32" y="301"/>
                  </a:lnTo>
                  <a:lnTo>
                    <a:pt x="23" y="285"/>
                  </a:lnTo>
                  <a:lnTo>
                    <a:pt x="17" y="272"/>
                  </a:lnTo>
                  <a:lnTo>
                    <a:pt x="11" y="256"/>
                  </a:lnTo>
                  <a:lnTo>
                    <a:pt x="6" y="243"/>
                  </a:lnTo>
                  <a:lnTo>
                    <a:pt x="3" y="228"/>
                  </a:lnTo>
                  <a:lnTo>
                    <a:pt x="1" y="212"/>
                  </a:lnTo>
                  <a:lnTo>
                    <a:pt x="0" y="199"/>
                  </a:lnTo>
                  <a:lnTo>
                    <a:pt x="1" y="185"/>
                  </a:lnTo>
                  <a:lnTo>
                    <a:pt x="3" y="170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10" y="143"/>
                  </a:lnTo>
                  <a:lnTo>
                    <a:pt x="17" y="131"/>
                  </a:lnTo>
                  <a:lnTo>
                    <a:pt x="23" y="117"/>
                  </a:lnTo>
                  <a:lnTo>
                    <a:pt x="32" y="105"/>
                  </a:lnTo>
                  <a:lnTo>
                    <a:pt x="40" y="95"/>
                  </a:lnTo>
                  <a:lnTo>
                    <a:pt x="51" y="85"/>
                  </a:lnTo>
                  <a:lnTo>
                    <a:pt x="62" y="75"/>
                  </a:lnTo>
                  <a:lnTo>
                    <a:pt x="76" y="64"/>
                  </a:lnTo>
                  <a:lnTo>
                    <a:pt x="90" y="56"/>
                  </a:lnTo>
                  <a:lnTo>
                    <a:pt x="103" y="47"/>
                  </a:lnTo>
                  <a:lnTo>
                    <a:pt x="136" y="32"/>
                  </a:lnTo>
                  <a:lnTo>
                    <a:pt x="171" y="20"/>
                  </a:lnTo>
                  <a:lnTo>
                    <a:pt x="210" y="12"/>
                  </a:lnTo>
                  <a:lnTo>
                    <a:pt x="251" y="5"/>
                  </a:lnTo>
                  <a:lnTo>
                    <a:pt x="295" y="2"/>
                  </a:lnTo>
                  <a:lnTo>
                    <a:pt x="341" y="0"/>
                  </a:lnTo>
                  <a:lnTo>
                    <a:pt x="390" y="2"/>
                  </a:lnTo>
                  <a:lnTo>
                    <a:pt x="440" y="5"/>
                  </a:lnTo>
                  <a:lnTo>
                    <a:pt x="491" y="13"/>
                  </a:lnTo>
                  <a:lnTo>
                    <a:pt x="543" y="24"/>
                  </a:lnTo>
                  <a:lnTo>
                    <a:pt x="596" y="37"/>
                  </a:lnTo>
                  <a:lnTo>
                    <a:pt x="596" y="37"/>
                  </a:lnTo>
                  <a:lnTo>
                    <a:pt x="649" y="54"/>
                  </a:lnTo>
                  <a:lnTo>
                    <a:pt x="698" y="73"/>
                  </a:lnTo>
                  <a:lnTo>
                    <a:pt x="745" y="93"/>
                  </a:lnTo>
                  <a:lnTo>
                    <a:pt x="790" y="115"/>
                  </a:lnTo>
                  <a:lnTo>
                    <a:pt x="832" y="139"/>
                  </a:lnTo>
                  <a:lnTo>
                    <a:pt x="869" y="165"/>
                  </a:lnTo>
                  <a:lnTo>
                    <a:pt x="905" y="192"/>
                  </a:lnTo>
                  <a:lnTo>
                    <a:pt x="937" y="219"/>
                  </a:lnTo>
                  <a:lnTo>
                    <a:pt x="965" y="248"/>
                  </a:lnTo>
                  <a:lnTo>
                    <a:pt x="988" y="277"/>
                  </a:lnTo>
                  <a:lnTo>
                    <a:pt x="1009" y="306"/>
                  </a:lnTo>
                  <a:lnTo>
                    <a:pt x="1016" y="321"/>
                  </a:lnTo>
                  <a:lnTo>
                    <a:pt x="1022" y="335"/>
                  </a:lnTo>
                  <a:lnTo>
                    <a:pt x="1029" y="350"/>
                  </a:lnTo>
                  <a:lnTo>
                    <a:pt x="1033" y="365"/>
                  </a:lnTo>
                  <a:lnTo>
                    <a:pt x="1036" y="379"/>
                  </a:lnTo>
                  <a:lnTo>
                    <a:pt x="1039" y="394"/>
                  </a:lnTo>
                  <a:lnTo>
                    <a:pt x="1039" y="408"/>
                  </a:lnTo>
                  <a:lnTo>
                    <a:pt x="1039" y="423"/>
                  </a:lnTo>
                  <a:lnTo>
                    <a:pt x="1038" y="436"/>
                  </a:lnTo>
                  <a:lnTo>
                    <a:pt x="1034" y="450"/>
                  </a:lnTo>
                  <a:lnTo>
                    <a:pt x="1034" y="450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7" name="Freeform 668"/>
            <p:cNvSpPr>
              <a:spLocks/>
            </p:cNvSpPr>
            <p:nvPr/>
          </p:nvSpPr>
          <p:spPr bwMode="auto">
            <a:xfrm>
              <a:off x="4954" y="2862"/>
              <a:ext cx="375" cy="374"/>
            </a:xfrm>
            <a:custGeom>
              <a:avLst/>
              <a:gdLst>
                <a:gd name="T0" fmla="*/ 12 w 749"/>
                <a:gd name="T1" fmla="*/ 0 h 747"/>
                <a:gd name="T2" fmla="*/ 12 w 749"/>
                <a:gd name="T3" fmla="*/ 0 h 747"/>
                <a:gd name="T4" fmla="*/ 5 w 749"/>
                <a:gd name="T5" fmla="*/ 25 h 747"/>
                <a:gd name="T6" fmla="*/ 2 w 749"/>
                <a:gd name="T7" fmla="*/ 51 h 747"/>
                <a:gd name="T8" fmla="*/ 0 w 749"/>
                <a:gd name="T9" fmla="*/ 78 h 747"/>
                <a:gd name="T10" fmla="*/ 0 w 749"/>
                <a:gd name="T11" fmla="*/ 105 h 747"/>
                <a:gd name="T12" fmla="*/ 3 w 749"/>
                <a:gd name="T13" fmla="*/ 130 h 747"/>
                <a:gd name="T14" fmla="*/ 9 w 749"/>
                <a:gd name="T15" fmla="*/ 158 h 747"/>
                <a:gd name="T16" fmla="*/ 15 w 749"/>
                <a:gd name="T17" fmla="*/ 185 h 747"/>
                <a:gd name="T18" fmla="*/ 26 w 749"/>
                <a:gd name="T19" fmla="*/ 212 h 747"/>
                <a:gd name="T20" fmla="*/ 36 w 749"/>
                <a:gd name="T21" fmla="*/ 239 h 747"/>
                <a:gd name="T22" fmla="*/ 49 w 749"/>
                <a:gd name="T23" fmla="*/ 266 h 747"/>
                <a:gd name="T24" fmla="*/ 65 w 749"/>
                <a:gd name="T25" fmla="*/ 293 h 747"/>
                <a:gd name="T26" fmla="*/ 82 w 749"/>
                <a:gd name="T27" fmla="*/ 319 h 747"/>
                <a:gd name="T28" fmla="*/ 100 w 749"/>
                <a:gd name="T29" fmla="*/ 346 h 747"/>
                <a:gd name="T30" fmla="*/ 122 w 749"/>
                <a:gd name="T31" fmla="*/ 372 h 747"/>
                <a:gd name="T32" fmla="*/ 145 w 749"/>
                <a:gd name="T33" fmla="*/ 399 h 747"/>
                <a:gd name="T34" fmla="*/ 168 w 749"/>
                <a:gd name="T35" fmla="*/ 424 h 747"/>
                <a:gd name="T36" fmla="*/ 194 w 749"/>
                <a:gd name="T37" fmla="*/ 450 h 747"/>
                <a:gd name="T38" fmla="*/ 223 w 749"/>
                <a:gd name="T39" fmla="*/ 474 h 747"/>
                <a:gd name="T40" fmla="*/ 252 w 749"/>
                <a:gd name="T41" fmla="*/ 497 h 747"/>
                <a:gd name="T42" fmla="*/ 282 w 749"/>
                <a:gd name="T43" fmla="*/ 521 h 747"/>
                <a:gd name="T44" fmla="*/ 313 w 749"/>
                <a:gd name="T45" fmla="*/ 545 h 747"/>
                <a:gd name="T46" fmla="*/ 347 w 749"/>
                <a:gd name="T47" fmla="*/ 567 h 747"/>
                <a:gd name="T48" fmla="*/ 382 w 749"/>
                <a:gd name="T49" fmla="*/ 589 h 747"/>
                <a:gd name="T50" fmla="*/ 418 w 749"/>
                <a:gd name="T51" fmla="*/ 609 h 747"/>
                <a:gd name="T52" fmla="*/ 455 w 749"/>
                <a:gd name="T53" fmla="*/ 630 h 747"/>
                <a:gd name="T54" fmla="*/ 494 w 749"/>
                <a:gd name="T55" fmla="*/ 650 h 747"/>
                <a:gd name="T56" fmla="*/ 534 w 749"/>
                <a:gd name="T57" fmla="*/ 669 h 747"/>
                <a:gd name="T58" fmla="*/ 574 w 749"/>
                <a:gd name="T59" fmla="*/ 686 h 747"/>
                <a:gd name="T60" fmla="*/ 617 w 749"/>
                <a:gd name="T61" fmla="*/ 703 h 747"/>
                <a:gd name="T62" fmla="*/ 659 w 749"/>
                <a:gd name="T63" fmla="*/ 718 h 747"/>
                <a:gd name="T64" fmla="*/ 703 w 749"/>
                <a:gd name="T65" fmla="*/ 733 h 747"/>
                <a:gd name="T66" fmla="*/ 749 w 749"/>
                <a:gd name="T67" fmla="*/ 74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9" h="747">
                  <a:moveTo>
                    <a:pt x="12" y="0"/>
                  </a:moveTo>
                  <a:lnTo>
                    <a:pt x="12" y="0"/>
                  </a:lnTo>
                  <a:lnTo>
                    <a:pt x="5" y="25"/>
                  </a:lnTo>
                  <a:lnTo>
                    <a:pt x="2" y="51"/>
                  </a:lnTo>
                  <a:lnTo>
                    <a:pt x="0" y="78"/>
                  </a:lnTo>
                  <a:lnTo>
                    <a:pt x="0" y="105"/>
                  </a:lnTo>
                  <a:lnTo>
                    <a:pt x="3" y="130"/>
                  </a:lnTo>
                  <a:lnTo>
                    <a:pt x="9" y="158"/>
                  </a:lnTo>
                  <a:lnTo>
                    <a:pt x="15" y="185"/>
                  </a:lnTo>
                  <a:lnTo>
                    <a:pt x="26" y="212"/>
                  </a:lnTo>
                  <a:lnTo>
                    <a:pt x="36" y="239"/>
                  </a:lnTo>
                  <a:lnTo>
                    <a:pt x="49" y="266"/>
                  </a:lnTo>
                  <a:lnTo>
                    <a:pt x="65" y="293"/>
                  </a:lnTo>
                  <a:lnTo>
                    <a:pt x="82" y="319"/>
                  </a:lnTo>
                  <a:lnTo>
                    <a:pt x="100" y="346"/>
                  </a:lnTo>
                  <a:lnTo>
                    <a:pt x="122" y="372"/>
                  </a:lnTo>
                  <a:lnTo>
                    <a:pt x="145" y="399"/>
                  </a:lnTo>
                  <a:lnTo>
                    <a:pt x="168" y="424"/>
                  </a:lnTo>
                  <a:lnTo>
                    <a:pt x="194" y="450"/>
                  </a:lnTo>
                  <a:lnTo>
                    <a:pt x="223" y="474"/>
                  </a:lnTo>
                  <a:lnTo>
                    <a:pt x="252" y="497"/>
                  </a:lnTo>
                  <a:lnTo>
                    <a:pt x="282" y="521"/>
                  </a:lnTo>
                  <a:lnTo>
                    <a:pt x="313" y="545"/>
                  </a:lnTo>
                  <a:lnTo>
                    <a:pt x="347" y="567"/>
                  </a:lnTo>
                  <a:lnTo>
                    <a:pt x="382" y="589"/>
                  </a:lnTo>
                  <a:lnTo>
                    <a:pt x="418" y="609"/>
                  </a:lnTo>
                  <a:lnTo>
                    <a:pt x="455" y="630"/>
                  </a:lnTo>
                  <a:lnTo>
                    <a:pt x="494" y="650"/>
                  </a:lnTo>
                  <a:lnTo>
                    <a:pt x="534" y="669"/>
                  </a:lnTo>
                  <a:lnTo>
                    <a:pt x="574" y="686"/>
                  </a:lnTo>
                  <a:lnTo>
                    <a:pt x="617" y="703"/>
                  </a:lnTo>
                  <a:lnTo>
                    <a:pt x="659" y="718"/>
                  </a:lnTo>
                  <a:lnTo>
                    <a:pt x="703" y="733"/>
                  </a:lnTo>
                  <a:lnTo>
                    <a:pt x="749" y="747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8" name="Freeform 669"/>
            <p:cNvSpPr>
              <a:spLocks/>
            </p:cNvSpPr>
            <p:nvPr/>
          </p:nvSpPr>
          <p:spPr bwMode="auto">
            <a:xfrm>
              <a:off x="5329" y="3096"/>
              <a:ext cx="518" cy="168"/>
            </a:xfrm>
            <a:custGeom>
              <a:avLst/>
              <a:gdLst>
                <a:gd name="T0" fmla="*/ 1037 w 1037"/>
                <a:gd name="T1" fmla="*/ 0 h 337"/>
                <a:gd name="T2" fmla="*/ 1037 w 1037"/>
                <a:gd name="T3" fmla="*/ 0 h 337"/>
                <a:gd name="T4" fmla="*/ 1028 w 1037"/>
                <a:gd name="T5" fmla="*/ 28 h 337"/>
                <a:gd name="T6" fmla="*/ 1016 w 1037"/>
                <a:gd name="T7" fmla="*/ 53 h 337"/>
                <a:gd name="T8" fmla="*/ 1003 w 1037"/>
                <a:gd name="T9" fmla="*/ 79 h 337"/>
                <a:gd name="T10" fmla="*/ 987 w 1037"/>
                <a:gd name="T11" fmla="*/ 102 h 337"/>
                <a:gd name="T12" fmla="*/ 970 w 1037"/>
                <a:gd name="T13" fmla="*/ 124 h 337"/>
                <a:gd name="T14" fmla="*/ 952 w 1037"/>
                <a:gd name="T15" fmla="*/ 146 h 337"/>
                <a:gd name="T16" fmla="*/ 931 w 1037"/>
                <a:gd name="T17" fmla="*/ 167 h 337"/>
                <a:gd name="T18" fmla="*/ 908 w 1037"/>
                <a:gd name="T19" fmla="*/ 187 h 337"/>
                <a:gd name="T20" fmla="*/ 884 w 1037"/>
                <a:gd name="T21" fmla="*/ 206 h 337"/>
                <a:gd name="T22" fmla="*/ 858 w 1037"/>
                <a:gd name="T23" fmla="*/ 223 h 337"/>
                <a:gd name="T24" fmla="*/ 829 w 1037"/>
                <a:gd name="T25" fmla="*/ 238 h 337"/>
                <a:gd name="T26" fmla="*/ 800 w 1037"/>
                <a:gd name="T27" fmla="*/ 254 h 337"/>
                <a:gd name="T28" fmla="*/ 770 w 1037"/>
                <a:gd name="T29" fmla="*/ 267 h 337"/>
                <a:gd name="T30" fmla="*/ 738 w 1037"/>
                <a:gd name="T31" fmla="*/ 281 h 337"/>
                <a:gd name="T32" fmla="*/ 705 w 1037"/>
                <a:gd name="T33" fmla="*/ 293 h 337"/>
                <a:gd name="T34" fmla="*/ 670 w 1037"/>
                <a:gd name="T35" fmla="*/ 301 h 337"/>
                <a:gd name="T36" fmla="*/ 634 w 1037"/>
                <a:gd name="T37" fmla="*/ 311 h 337"/>
                <a:gd name="T38" fmla="*/ 598 w 1037"/>
                <a:gd name="T39" fmla="*/ 318 h 337"/>
                <a:gd name="T40" fmla="*/ 559 w 1037"/>
                <a:gd name="T41" fmla="*/ 325 h 337"/>
                <a:gd name="T42" fmla="*/ 520 w 1037"/>
                <a:gd name="T43" fmla="*/ 330 h 337"/>
                <a:gd name="T44" fmla="*/ 481 w 1037"/>
                <a:gd name="T45" fmla="*/ 333 h 337"/>
                <a:gd name="T46" fmla="*/ 440 w 1037"/>
                <a:gd name="T47" fmla="*/ 335 h 337"/>
                <a:gd name="T48" fmla="*/ 400 w 1037"/>
                <a:gd name="T49" fmla="*/ 337 h 337"/>
                <a:gd name="T50" fmla="*/ 357 w 1037"/>
                <a:gd name="T51" fmla="*/ 335 h 337"/>
                <a:gd name="T52" fmla="*/ 315 w 1037"/>
                <a:gd name="T53" fmla="*/ 333 h 337"/>
                <a:gd name="T54" fmla="*/ 270 w 1037"/>
                <a:gd name="T55" fmla="*/ 330 h 337"/>
                <a:gd name="T56" fmla="*/ 226 w 1037"/>
                <a:gd name="T57" fmla="*/ 325 h 337"/>
                <a:gd name="T58" fmla="*/ 182 w 1037"/>
                <a:gd name="T59" fmla="*/ 320 h 337"/>
                <a:gd name="T60" fmla="*/ 136 w 1037"/>
                <a:gd name="T61" fmla="*/ 311 h 337"/>
                <a:gd name="T62" fmla="*/ 92 w 1037"/>
                <a:gd name="T63" fmla="*/ 303 h 337"/>
                <a:gd name="T64" fmla="*/ 46 w 1037"/>
                <a:gd name="T65" fmla="*/ 291 h 337"/>
                <a:gd name="T66" fmla="*/ 0 w 1037"/>
                <a:gd name="T67" fmla="*/ 279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7" h="337">
                  <a:moveTo>
                    <a:pt x="1037" y="0"/>
                  </a:moveTo>
                  <a:lnTo>
                    <a:pt x="1037" y="0"/>
                  </a:lnTo>
                  <a:lnTo>
                    <a:pt x="1028" y="28"/>
                  </a:lnTo>
                  <a:lnTo>
                    <a:pt x="1016" y="53"/>
                  </a:lnTo>
                  <a:lnTo>
                    <a:pt x="1003" y="79"/>
                  </a:lnTo>
                  <a:lnTo>
                    <a:pt x="987" y="102"/>
                  </a:lnTo>
                  <a:lnTo>
                    <a:pt x="970" y="124"/>
                  </a:lnTo>
                  <a:lnTo>
                    <a:pt x="952" y="146"/>
                  </a:lnTo>
                  <a:lnTo>
                    <a:pt x="931" y="167"/>
                  </a:lnTo>
                  <a:lnTo>
                    <a:pt x="908" y="187"/>
                  </a:lnTo>
                  <a:lnTo>
                    <a:pt x="884" y="206"/>
                  </a:lnTo>
                  <a:lnTo>
                    <a:pt x="858" y="223"/>
                  </a:lnTo>
                  <a:lnTo>
                    <a:pt x="829" y="238"/>
                  </a:lnTo>
                  <a:lnTo>
                    <a:pt x="800" y="254"/>
                  </a:lnTo>
                  <a:lnTo>
                    <a:pt x="770" y="267"/>
                  </a:lnTo>
                  <a:lnTo>
                    <a:pt x="738" y="281"/>
                  </a:lnTo>
                  <a:lnTo>
                    <a:pt x="705" y="293"/>
                  </a:lnTo>
                  <a:lnTo>
                    <a:pt x="670" y="301"/>
                  </a:lnTo>
                  <a:lnTo>
                    <a:pt x="634" y="311"/>
                  </a:lnTo>
                  <a:lnTo>
                    <a:pt x="598" y="318"/>
                  </a:lnTo>
                  <a:lnTo>
                    <a:pt x="559" y="325"/>
                  </a:lnTo>
                  <a:lnTo>
                    <a:pt x="520" y="330"/>
                  </a:lnTo>
                  <a:lnTo>
                    <a:pt x="481" y="333"/>
                  </a:lnTo>
                  <a:lnTo>
                    <a:pt x="440" y="335"/>
                  </a:lnTo>
                  <a:lnTo>
                    <a:pt x="400" y="337"/>
                  </a:lnTo>
                  <a:lnTo>
                    <a:pt x="357" y="335"/>
                  </a:lnTo>
                  <a:lnTo>
                    <a:pt x="315" y="333"/>
                  </a:lnTo>
                  <a:lnTo>
                    <a:pt x="270" y="330"/>
                  </a:lnTo>
                  <a:lnTo>
                    <a:pt x="226" y="325"/>
                  </a:lnTo>
                  <a:lnTo>
                    <a:pt x="182" y="320"/>
                  </a:lnTo>
                  <a:lnTo>
                    <a:pt x="136" y="311"/>
                  </a:lnTo>
                  <a:lnTo>
                    <a:pt x="92" y="303"/>
                  </a:lnTo>
                  <a:lnTo>
                    <a:pt x="46" y="291"/>
                  </a:lnTo>
                  <a:lnTo>
                    <a:pt x="0" y="279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9" name="Freeform 670"/>
            <p:cNvSpPr>
              <a:spLocks/>
            </p:cNvSpPr>
            <p:nvPr/>
          </p:nvSpPr>
          <p:spPr bwMode="auto">
            <a:xfrm>
              <a:off x="4814" y="3138"/>
              <a:ext cx="448" cy="355"/>
            </a:xfrm>
            <a:custGeom>
              <a:avLst/>
              <a:gdLst>
                <a:gd name="T0" fmla="*/ 7 w 897"/>
                <a:gd name="T1" fmla="*/ 0 h 710"/>
                <a:gd name="T2" fmla="*/ 7 w 897"/>
                <a:gd name="T3" fmla="*/ 0 h 710"/>
                <a:gd name="T4" fmla="*/ 1 w 897"/>
                <a:gd name="T5" fmla="*/ 22 h 710"/>
                <a:gd name="T6" fmla="*/ 0 w 897"/>
                <a:gd name="T7" fmla="*/ 44 h 710"/>
                <a:gd name="T8" fmla="*/ 0 w 897"/>
                <a:gd name="T9" fmla="*/ 68 h 710"/>
                <a:gd name="T10" fmla="*/ 3 w 897"/>
                <a:gd name="T11" fmla="*/ 90 h 710"/>
                <a:gd name="T12" fmla="*/ 8 w 897"/>
                <a:gd name="T13" fmla="*/ 113 h 710"/>
                <a:gd name="T14" fmla="*/ 15 w 897"/>
                <a:gd name="T15" fmla="*/ 137 h 710"/>
                <a:gd name="T16" fmla="*/ 25 w 897"/>
                <a:gd name="T17" fmla="*/ 163 h 710"/>
                <a:gd name="T18" fmla="*/ 39 w 897"/>
                <a:gd name="T19" fmla="*/ 187 h 710"/>
                <a:gd name="T20" fmla="*/ 54 w 897"/>
                <a:gd name="T21" fmla="*/ 210 h 710"/>
                <a:gd name="T22" fmla="*/ 71 w 897"/>
                <a:gd name="T23" fmla="*/ 236 h 710"/>
                <a:gd name="T24" fmla="*/ 90 w 897"/>
                <a:gd name="T25" fmla="*/ 260 h 710"/>
                <a:gd name="T26" fmla="*/ 112 w 897"/>
                <a:gd name="T27" fmla="*/ 285 h 710"/>
                <a:gd name="T28" fmla="*/ 134 w 897"/>
                <a:gd name="T29" fmla="*/ 309 h 710"/>
                <a:gd name="T30" fmla="*/ 159 w 897"/>
                <a:gd name="T31" fmla="*/ 334 h 710"/>
                <a:gd name="T32" fmla="*/ 188 w 897"/>
                <a:gd name="T33" fmla="*/ 358 h 710"/>
                <a:gd name="T34" fmla="*/ 217 w 897"/>
                <a:gd name="T35" fmla="*/ 382 h 710"/>
                <a:gd name="T36" fmla="*/ 248 w 897"/>
                <a:gd name="T37" fmla="*/ 407 h 710"/>
                <a:gd name="T38" fmla="*/ 280 w 897"/>
                <a:gd name="T39" fmla="*/ 431 h 710"/>
                <a:gd name="T40" fmla="*/ 316 w 897"/>
                <a:gd name="T41" fmla="*/ 453 h 710"/>
                <a:gd name="T42" fmla="*/ 351 w 897"/>
                <a:gd name="T43" fmla="*/ 477 h 710"/>
                <a:gd name="T44" fmla="*/ 389 w 897"/>
                <a:gd name="T45" fmla="*/ 499 h 710"/>
                <a:gd name="T46" fmla="*/ 430 w 897"/>
                <a:gd name="T47" fmla="*/ 521 h 710"/>
                <a:gd name="T48" fmla="*/ 470 w 897"/>
                <a:gd name="T49" fmla="*/ 543 h 710"/>
                <a:gd name="T50" fmla="*/ 513 w 897"/>
                <a:gd name="T51" fmla="*/ 565 h 710"/>
                <a:gd name="T52" fmla="*/ 555 w 897"/>
                <a:gd name="T53" fmla="*/ 586 h 710"/>
                <a:gd name="T54" fmla="*/ 601 w 897"/>
                <a:gd name="T55" fmla="*/ 606 h 710"/>
                <a:gd name="T56" fmla="*/ 647 w 897"/>
                <a:gd name="T57" fmla="*/ 625 h 710"/>
                <a:gd name="T58" fmla="*/ 695 w 897"/>
                <a:gd name="T59" fmla="*/ 643 h 710"/>
                <a:gd name="T60" fmla="*/ 744 w 897"/>
                <a:gd name="T61" fmla="*/ 662 h 710"/>
                <a:gd name="T62" fmla="*/ 793 w 897"/>
                <a:gd name="T63" fmla="*/ 679 h 710"/>
                <a:gd name="T64" fmla="*/ 844 w 897"/>
                <a:gd name="T65" fmla="*/ 694 h 710"/>
                <a:gd name="T66" fmla="*/ 897 w 897"/>
                <a:gd name="T67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7" h="710">
                  <a:moveTo>
                    <a:pt x="7" y="0"/>
                  </a:moveTo>
                  <a:lnTo>
                    <a:pt x="7" y="0"/>
                  </a:lnTo>
                  <a:lnTo>
                    <a:pt x="1" y="22"/>
                  </a:lnTo>
                  <a:lnTo>
                    <a:pt x="0" y="44"/>
                  </a:lnTo>
                  <a:lnTo>
                    <a:pt x="0" y="68"/>
                  </a:lnTo>
                  <a:lnTo>
                    <a:pt x="3" y="90"/>
                  </a:lnTo>
                  <a:lnTo>
                    <a:pt x="8" y="113"/>
                  </a:lnTo>
                  <a:lnTo>
                    <a:pt x="15" y="137"/>
                  </a:lnTo>
                  <a:lnTo>
                    <a:pt x="25" y="163"/>
                  </a:lnTo>
                  <a:lnTo>
                    <a:pt x="39" y="187"/>
                  </a:lnTo>
                  <a:lnTo>
                    <a:pt x="54" y="210"/>
                  </a:lnTo>
                  <a:lnTo>
                    <a:pt x="71" y="236"/>
                  </a:lnTo>
                  <a:lnTo>
                    <a:pt x="90" y="260"/>
                  </a:lnTo>
                  <a:lnTo>
                    <a:pt x="112" y="285"/>
                  </a:lnTo>
                  <a:lnTo>
                    <a:pt x="134" y="309"/>
                  </a:lnTo>
                  <a:lnTo>
                    <a:pt x="159" y="334"/>
                  </a:lnTo>
                  <a:lnTo>
                    <a:pt x="188" y="358"/>
                  </a:lnTo>
                  <a:lnTo>
                    <a:pt x="217" y="382"/>
                  </a:lnTo>
                  <a:lnTo>
                    <a:pt x="248" y="407"/>
                  </a:lnTo>
                  <a:lnTo>
                    <a:pt x="280" y="431"/>
                  </a:lnTo>
                  <a:lnTo>
                    <a:pt x="316" y="453"/>
                  </a:lnTo>
                  <a:lnTo>
                    <a:pt x="351" y="477"/>
                  </a:lnTo>
                  <a:lnTo>
                    <a:pt x="389" y="499"/>
                  </a:lnTo>
                  <a:lnTo>
                    <a:pt x="430" y="521"/>
                  </a:lnTo>
                  <a:lnTo>
                    <a:pt x="470" y="543"/>
                  </a:lnTo>
                  <a:lnTo>
                    <a:pt x="513" y="565"/>
                  </a:lnTo>
                  <a:lnTo>
                    <a:pt x="555" y="586"/>
                  </a:lnTo>
                  <a:lnTo>
                    <a:pt x="601" y="606"/>
                  </a:lnTo>
                  <a:lnTo>
                    <a:pt x="647" y="625"/>
                  </a:lnTo>
                  <a:lnTo>
                    <a:pt x="695" y="643"/>
                  </a:lnTo>
                  <a:lnTo>
                    <a:pt x="744" y="662"/>
                  </a:lnTo>
                  <a:lnTo>
                    <a:pt x="793" y="679"/>
                  </a:lnTo>
                  <a:lnTo>
                    <a:pt x="844" y="694"/>
                  </a:lnTo>
                  <a:lnTo>
                    <a:pt x="897" y="710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0" name="Freeform 671"/>
            <p:cNvSpPr>
              <a:spLocks/>
            </p:cNvSpPr>
            <p:nvPr/>
          </p:nvSpPr>
          <p:spPr bwMode="auto">
            <a:xfrm>
              <a:off x="5264" y="3427"/>
              <a:ext cx="566" cy="112"/>
            </a:xfrm>
            <a:custGeom>
              <a:avLst/>
              <a:gdLst>
                <a:gd name="T0" fmla="*/ 1132 w 1132"/>
                <a:gd name="T1" fmla="*/ 0 h 224"/>
                <a:gd name="T2" fmla="*/ 1132 w 1132"/>
                <a:gd name="T3" fmla="*/ 0 h 224"/>
                <a:gd name="T4" fmla="*/ 1125 w 1132"/>
                <a:gd name="T5" fmla="*/ 22 h 224"/>
                <a:gd name="T6" fmla="*/ 1115 w 1132"/>
                <a:gd name="T7" fmla="*/ 43 h 224"/>
                <a:gd name="T8" fmla="*/ 1103 w 1132"/>
                <a:gd name="T9" fmla="*/ 61 h 224"/>
                <a:gd name="T10" fmla="*/ 1087 w 1132"/>
                <a:gd name="T11" fmla="*/ 80 h 224"/>
                <a:gd name="T12" fmla="*/ 1070 w 1132"/>
                <a:gd name="T13" fmla="*/ 97 h 224"/>
                <a:gd name="T14" fmla="*/ 1050 w 1132"/>
                <a:gd name="T15" fmla="*/ 114 h 224"/>
                <a:gd name="T16" fmla="*/ 1030 w 1132"/>
                <a:gd name="T17" fmla="*/ 129 h 224"/>
                <a:gd name="T18" fmla="*/ 1006 w 1132"/>
                <a:gd name="T19" fmla="*/ 143 h 224"/>
                <a:gd name="T20" fmla="*/ 980 w 1132"/>
                <a:gd name="T21" fmla="*/ 155 h 224"/>
                <a:gd name="T22" fmla="*/ 953 w 1132"/>
                <a:gd name="T23" fmla="*/ 167 h 224"/>
                <a:gd name="T24" fmla="*/ 923 w 1132"/>
                <a:gd name="T25" fmla="*/ 179 h 224"/>
                <a:gd name="T26" fmla="*/ 892 w 1132"/>
                <a:gd name="T27" fmla="*/ 187 h 224"/>
                <a:gd name="T28" fmla="*/ 860 w 1132"/>
                <a:gd name="T29" fmla="*/ 196 h 224"/>
                <a:gd name="T30" fmla="*/ 824 w 1132"/>
                <a:gd name="T31" fmla="*/ 204 h 224"/>
                <a:gd name="T32" fmla="*/ 788 w 1132"/>
                <a:gd name="T33" fmla="*/ 209 h 224"/>
                <a:gd name="T34" fmla="*/ 751 w 1132"/>
                <a:gd name="T35" fmla="*/ 214 h 224"/>
                <a:gd name="T36" fmla="*/ 712 w 1132"/>
                <a:gd name="T37" fmla="*/ 219 h 224"/>
                <a:gd name="T38" fmla="*/ 671 w 1132"/>
                <a:gd name="T39" fmla="*/ 221 h 224"/>
                <a:gd name="T40" fmla="*/ 629 w 1132"/>
                <a:gd name="T41" fmla="*/ 223 h 224"/>
                <a:gd name="T42" fmla="*/ 586 w 1132"/>
                <a:gd name="T43" fmla="*/ 224 h 224"/>
                <a:gd name="T44" fmla="*/ 542 w 1132"/>
                <a:gd name="T45" fmla="*/ 223 h 224"/>
                <a:gd name="T46" fmla="*/ 498 w 1132"/>
                <a:gd name="T47" fmla="*/ 221 h 224"/>
                <a:gd name="T48" fmla="*/ 450 w 1132"/>
                <a:gd name="T49" fmla="*/ 218 h 224"/>
                <a:gd name="T50" fmla="*/ 405 w 1132"/>
                <a:gd name="T51" fmla="*/ 214 h 224"/>
                <a:gd name="T52" fmla="*/ 355 w 1132"/>
                <a:gd name="T53" fmla="*/ 207 h 224"/>
                <a:gd name="T54" fmla="*/ 306 w 1132"/>
                <a:gd name="T55" fmla="*/ 202 h 224"/>
                <a:gd name="T56" fmla="*/ 257 w 1132"/>
                <a:gd name="T57" fmla="*/ 194 h 224"/>
                <a:gd name="T58" fmla="*/ 207 w 1132"/>
                <a:gd name="T59" fmla="*/ 184 h 224"/>
                <a:gd name="T60" fmla="*/ 156 w 1132"/>
                <a:gd name="T61" fmla="*/ 173 h 224"/>
                <a:gd name="T62" fmla="*/ 106 w 1132"/>
                <a:gd name="T63" fmla="*/ 162 h 224"/>
                <a:gd name="T64" fmla="*/ 53 w 1132"/>
                <a:gd name="T65" fmla="*/ 150 h 224"/>
                <a:gd name="T66" fmla="*/ 0 w 1132"/>
                <a:gd name="T67" fmla="*/ 1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32" h="224">
                  <a:moveTo>
                    <a:pt x="1132" y="0"/>
                  </a:moveTo>
                  <a:lnTo>
                    <a:pt x="1132" y="0"/>
                  </a:lnTo>
                  <a:lnTo>
                    <a:pt x="1125" y="22"/>
                  </a:lnTo>
                  <a:lnTo>
                    <a:pt x="1115" y="43"/>
                  </a:lnTo>
                  <a:lnTo>
                    <a:pt x="1103" y="61"/>
                  </a:lnTo>
                  <a:lnTo>
                    <a:pt x="1087" y="80"/>
                  </a:lnTo>
                  <a:lnTo>
                    <a:pt x="1070" y="97"/>
                  </a:lnTo>
                  <a:lnTo>
                    <a:pt x="1050" y="114"/>
                  </a:lnTo>
                  <a:lnTo>
                    <a:pt x="1030" y="129"/>
                  </a:lnTo>
                  <a:lnTo>
                    <a:pt x="1006" y="143"/>
                  </a:lnTo>
                  <a:lnTo>
                    <a:pt x="980" y="155"/>
                  </a:lnTo>
                  <a:lnTo>
                    <a:pt x="953" y="167"/>
                  </a:lnTo>
                  <a:lnTo>
                    <a:pt x="923" y="179"/>
                  </a:lnTo>
                  <a:lnTo>
                    <a:pt x="892" y="187"/>
                  </a:lnTo>
                  <a:lnTo>
                    <a:pt x="860" y="196"/>
                  </a:lnTo>
                  <a:lnTo>
                    <a:pt x="824" y="204"/>
                  </a:lnTo>
                  <a:lnTo>
                    <a:pt x="788" y="209"/>
                  </a:lnTo>
                  <a:lnTo>
                    <a:pt x="751" y="214"/>
                  </a:lnTo>
                  <a:lnTo>
                    <a:pt x="712" y="219"/>
                  </a:lnTo>
                  <a:lnTo>
                    <a:pt x="671" y="221"/>
                  </a:lnTo>
                  <a:lnTo>
                    <a:pt x="629" y="223"/>
                  </a:lnTo>
                  <a:lnTo>
                    <a:pt x="586" y="224"/>
                  </a:lnTo>
                  <a:lnTo>
                    <a:pt x="542" y="223"/>
                  </a:lnTo>
                  <a:lnTo>
                    <a:pt x="498" y="221"/>
                  </a:lnTo>
                  <a:lnTo>
                    <a:pt x="450" y="218"/>
                  </a:lnTo>
                  <a:lnTo>
                    <a:pt x="405" y="214"/>
                  </a:lnTo>
                  <a:lnTo>
                    <a:pt x="355" y="207"/>
                  </a:lnTo>
                  <a:lnTo>
                    <a:pt x="306" y="202"/>
                  </a:lnTo>
                  <a:lnTo>
                    <a:pt x="257" y="194"/>
                  </a:lnTo>
                  <a:lnTo>
                    <a:pt x="207" y="184"/>
                  </a:lnTo>
                  <a:lnTo>
                    <a:pt x="156" y="173"/>
                  </a:lnTo>
                  <a:lnTo>
                    <a:pt x="106" y="162"/>
                  </a:lnTo>
                  <a:lnTo>
                    <a:pt x="53" y="150"/>
                  </a:lnTo>
                  <a:lnTo>
                    <a:pt x="0" y="134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1" name="Freeform 672"/>
            <p:cNvSpPr>
              <a:spLocks/>
            </p:cNvSpPr>
            <p:nvPr/>
          </p:nvSpPr>
          <p:spPr bwMode="auto">
            <a:xfrm>
              <a:off x="4867" y="3454"/>
              <a:ext cx="344" cy="225"/>
            </a:xfrm>
            <a:custGeom>
              <a:avLst/>
              <a:gdLst>
                <a:gd name="T0" fmla="*/ 4 w 688"/>
                <a:gd name="T1" fmla="*/ 0 h 450"/>
                <a:gd name="T2" fmla="*/ 4 w 688"/>
                <a:gd name="T3" fmla="*/ 0 h 450"/>
                <a:gd name="T4" fmla="*/ 2 w 688"/>
                <a:gd name="T5" fmla="*/ 11 h 450"/>
                <a:gd name="T6" fmla="*/ 0 w 688"/>
                <a:gd name="T7" fmla="*/ 25 h 450"/>
                <a:gd name="T8" fmla="*/ 2 w 688"/>
                <a:gd name="T9" fmla="*/ 39 h 450"/>
                <a:gd name="T10" fmla="*/ 5 w 688"/>
                <a:gd name="T11" fmla="*/ 51 h 450"/>
                <a:gd name="T12" fmla="*/ 10 w 688"/>
                <a:gd name="T13" fmla="*/ 66 h 450"/>
                <a:gd name="T14" fmla="*/ 17 w 688"/>
                <a:gd name="T15" fmla="*/ 79 h 450"/>
                <a:gd name="T16" fmla="*/ 26 w 688"/>
                <a:gd name="T17" fmla="*/ 93 h 450"/>
                <a:gd name="T18" fmla="*/ 36 w 688"/>
                <a:gd name="T19" fmla="*/ 108 h 450"/>
                <a:gd name="T20" fmla="*/ 48 w 688"/>
                <a:gd name="T21" fmla="*/ 122 h 450"/>
                <a:gd name="T22" fmla="*/ 61 w 688"/>
                <a:gd name="T23" fmla="*/ 137 h 450"/>
                <a:gd name="T24" fmla="*/ 94 w 688"/>
                <a:gd name="T25" fmla="*/ 168 h 450"/>
                <a:gd name="T26" fmla="*/ 133 w 688"/>
                <a:gd name="T27" fmla="*/ 198 h 450"/>
                <a:gd name="T28" fmla="*/ 175 w 688"/>
                <a:gd name="T29" fmla="*/ 229 h 450"/>
                <a:gd name="T30" fmla="*/ 224 w 688"/>
                <a:gd name="T31" fmla="*/ 259 h 450"/>
                <a:gd name="T32" fmla="*/ 279 w 688"/>
                <a:gd name="T33" fmla="*/ 288 h 450"/>
                <a:gd name="T34" fmla="*/ 338 w 688"/>
                <a:gd name="T35" fmla="*/ 319 h 450"/>
                <a:gd name="T36" fmla="*/ 401 w 688"/>
                <a:gd name="T37" fmla="*/ 348 h 450"/>
                <a:gd name="T38" fmla="*/ 467 w 688"/>
                <a:gd name="T39" fmla="*/ 375 h 450"/>
                <a:gd name="T40" fmla="*/ 537 w 688"/>
                <a:gd name="T41" fmla="*/ 400 h 450"/>
                <a:gd name="T42" fmla="*/ 612 w 688"/>
                <a:gd name="T43" fmla="*/ 426 h 450"/>
                <a:gd name="T44" fmla="*/ 688 w 688"/>
                <a:gd name="T45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8" h="450">
                  <a:moveTo>
                    <a:pt x="4" y="0"/>
                  </a:moveTo>
                  <a:lnTo>
                    <a:pt x="4" y="0"/>
                  </a:lnTo>
                  <a:lnTo>
                    <a:pt x="2" y="11"/>
                  </a:lnTo>
                  <a:lnTo>
                    <a:pt x="0" y="25"/>
                  </a:lnTo>
                  <a:lnTo>
                    <a:pt x="2" y="39"/>
                  </a:lnTo>
                  <a:lnTo>
                    <a:pt x="5" y="51"/>
                  </a:lnTo>
                  <a:lnTo>
                    <a:pt x="10" y="66"/>
                  </a:lnTo>
                  <a:lnTo>
                    <a:pt x="17" y="79"/>
                  </a:lnTo>
                  <a:lnTo>
                    <a:pt x="26" y="93"/>
                  </a:lnTo>
                  <a:lnTo>
                    <a:pt x="36" y="108"/>
                  </a:lnTo>
                  <a:lnTo>
                    <a:pt x="48" y="122"/>
                  </a:lnTo>
                  <a:lnTo>
                    <a:pt x="61" y="137"/>
                  </a:lnTo>
                  <a:lnTo>
                    <a:pt x="94" y="168"/>
                  </a:lnTo>
                  <a:lnTo>
                    <a:pt x="133" y="198"/>
                  </a:lnTo>
                  <a:lnTo>
                    <a:pt x="175" y="229"/>
                  </a:lnTo>
                  <a:lnTo>
                    <a:pt x="224" y="259"/>
                  </a:lnTo>
                  <a:lnTo>
                    <a:pt x="279" y="288"/>
                  </a:lnTo>
                  <a:lnTo>
                    <a:pt x="338" y="319"/>
                  </a:lnTo>
                  <a:lnTo>
                    <a:pt x="401" y="348"/>
                  </a:lnTo>
                  <a:lnTo>
                    <a:pt x="467" y="375"/>
                  </a:lnTo>
                  <a:lnTo>
                    <a:pt x="537" y="400"/>
                  </a:lnTo>
                  <a:lnTo>
                    <a:pt x="612" y="426"/>
                  </a:lnTo>
                  <a:lnTo>
                    <a:pt x="688" y="450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2" name="Freeform 673"/>
            <p:cNvSpPr>
              <a:spLocks/>
            </p:cNvSpPr>
            <p:nvPr/>
          </p:nvSpPr>
          <p:spPr bwMode="auto">
            <a:xfrm>
              <a:off x="5208" y="3678"/>
              <a:ext cx="353" cy="54"/>
            </a:xfrm>
            <a:custGeom>
              <a:avLst/>
              <a:gdLst>
                <a:gd name="T0" fmla="*/ 707 w 707"/>
                <a:gd name="T1" fmla="*/ 73 h 107"/>
                <a:gd name="T2" fmla="*/ 707 w 707"/>
                <a:gd name="T3" fmla="*/ 73 h 107"/>
                <a:gd name="T4" fmla="*/ 705 w 707"/>
                <a:gd name="T5" fmla="*/ 78 h 107"/>
                <a:gd name="T6" fmla="*/ 700 w 707"/>
                <a:gd name="T7" fmla="*/ 83 h 107"/>
                <a:gd name="T8" fmla="*/ 695 w 707"/>
                <a:gd name="T9" fmla="*/ 88 h 107"/>
                <a:gd name="T10" fmla="*/ 686 w 707"/>
                <a:gd name="T11" fmla="*/ 93 h 107"/>
                <a:gd name="T12" fmla="*/ 678 w 707"/>
                <a:gd name="T13" fmla="*/ 97 h 107"/>
                <a:gd name="T14" fmla="*/ 668 w 707"/>
                <a:gd name="T15" fmla="*/ 100 h 107"/>
                <a:gd name="T16" fmla="*/ 642 w 707"/>
                <a:gd name="T17" fmla="*/ 104 h 107"/>
                <a:gd name="T18" fmla="*/ 610 w 707"/>
                <a:gd name="T19" fmla="*/ 107 h 107"/>
                <a:gd name="T20" fmla="*/ 574 w 707"/>
                <a:gd name="T21" fmla="*/ 107 h 107"/>
                <a:gd name="T22" fmla="*/ 532 w 707"/>
                <a:gd name="T23" fmla="*/ 105 h 107"/>
                <a:gd name="T24" fmla="*/ 486 w 707"/>
                <a:gd name="T25" fmla="*/ 100 h 107"/>
                <a:gd name="T26" fmla="*/ 437 w 707"/>
                <a:gd name="T27" fmla="*/ 95 h 107"/>
                <a:gd name="T28" fmla="*/ 382 w 707"/>
                <a:gd name="T29" fmla="*/ 87 h 107"/>
                <a:gd name="T30" fmla="*/ 326 w 707"/>
                <a:gd name="T31" fmla="*/ 76 h 107"/>
                <a:gd name="T32" fmla="*/ 265 w 707"/>
                <a:gd name="T33" fmla="*/ 66 h 107"/>
                <a:gd name="T34" fmla="*/ 202 w 707"/>
                <a:gd name="T35" fmla="*/ 51 h 107"/>
                <a:gd name="T36" fmla="*/ 136 w 707"/>
                <a:gd name="T37" fmla="*/ 36 h 107"/>
                <a:gd name="T38" fmla="*/ 70 w 707"/>
                <a:gd name="T39" fmla="*/ 19 h 107"/>
                <a:gd name="T40" fmla="*/ 0 w 707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7" h="107">
                  <a:moveTo>
                    <a:pt x="707" y="73"/>
                  </a:moveTo>
                  <a:lnTo>
                    <a:pt x="707" y="73"/>
                  </a:lnTo>
                  <a:lnTo>
                    <a:pt x="705" y="78"/>
                  </a:lnTo>
                  <a:lnTo>
                    <a:pt x="700" y="83"/>
                  </a:lnTo>
                  <a:lnTo>
                    <a:pt x="695" y="88"/>
                  </a:lnTo>
                  <a:lnTo>
                    <a:pt x="686" y="93"/>
                  </a:lnTo>
                  <a:lnTo>
                    <a:pt x="678" y="97"/>
                  </a:lnTo>
                  <a:lnTo>
                    <a:pt x="668" y="100"/>
                  </a:lnTo>
                  <a:lnTo>
                    <a:pt x="642" y="104"/>
                  </a:lnTo>
                  <a:lnTo>
                    <a:pt x="610" y="107"/>
                  </a:lnTo>
                  <a:lnTo>
                    <a:pt x="574" y="107"/>
                  </a:lnTo>
                  <a:lnTo>
                    <a:pt x="532" y="105"/>
                  </a:lnTo>
                  <a:lnTo>
                    <a:pt x="486" y="100"/>
                  </a:lnTo>
                  <a:lnTo>
                    <a:pt x="437" y="95"/>
                  </a:lnTo>
                  <a:lnTo>
                    <a:pt x="382" y="87"/>
                  </a:lnTo>
                  <a:lnTo>
                    <a:pt x="326" y="76"/>
                  </a:lnTo>
                  <a:lnTo>
                    <a:pt x="265" y="66"/>
                  </a:lnTo>
                  <a:lnTo>
                    <a:pt x="202" y="51"/>
                  </a:lnTo>
                  <a:lnTo>
                    <a:pt x="136" y="36"/>
                  </a:lnTo>
                  <a:lnTo>
                    <a:pt x="70" y="19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3" name="Line 674"/>
            <p:cNvSpPr>
              <a:spLocks noChangeShapeType="1"/>
            </p:cNvSpPr>
            <p:nvPr/>
          </p:nvSpPr>
          <p:spPr bwMode="auto">
            <a:xfrm flipH="1">
              <a:off x="5195" y="2724"/>
              <a:ext cx="294" cy="103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4" name="Freeform 675"/>
            <p:cNvSpPr>
              <a:spLocks/>
            </p:cNvSpPr>
            <p:nvPr/>
          </p:nvSpPr>
          <p:spPr bwMode="auto">
            <a:xfrm>
              <a:off x="4807" y="2702"/>
              <a:ext cx="1059" cy="1066"/>
            </a:xfrm>
            <a:custGeom>
              <a:avLst/>
              <a:gdLst>
                <a:gd name="T0" fmla="*/ 2059 w 2117"/>
                <a:gd name="T1" fmla="*/ 1410 h 2132"/>
                <a:gd name="T2" fmla="*/ 1996 w 2117"/>
                <a:gd name="T3" fmla="*/ 1558 h 2132"/>
                <a:gd name="T4" fmla="*/ 1913 w 2117"/>
                <a:gd name="T5" fmla="*/ 1692 h 2132"/>
                <a:gd name="T6" fmla="*/ 1813 w 2117"/>
                <a:gd name="T7" fmla="*/ 1811 h 2132"/>
                <a:gd name="T8" fmla="*/ 1699 w 2117"/>
                <a:gd name="T9" fmla="*/ 1913 h 2132"/>
                <a:gd name="T10" fmla="*/ 1572 w 2117"/>
                <a:gd name="T11" fmla="*/ 1998 h 2132"/>
                <a:gd name="T12" fmla="*/ 1432 w 2117"/>
                <a:gd name="T13" fmla="*/ 2062 h 2132"/>
                <a:gd name="T14" fmla="*/ 1286 w 2117"/>
                <a:gd name="T15" fmla="*/ 2107 h 2132"/>
                <a:gd name="T16" fmla="*/ 1133 w 2117"/>
                <a:gd name="T17" fmla="*/ 2130 h 2132"/>
                <a:gd name="T18" fmla="*/ 977 w 2117"/>
                <a:gd name="T19" fmla="*/ 2130 h 2132"/>
                <a:gd name="T20" fmla="*/ 819 w 2117"/>
                <a:gd name="T21" fmla="*/ 2107 h 2132"/>
                <a:gd name="T22" fmla="*/ 714 w 2117"/>
                <a:gd name="T23" fmla="*/ 2076 h 2132"/>
                <a:gd name="T24" fmla="*/ 568 w 2117"/>
                <a:gd name="T25" fmla="*/ 2013 h 2132"/>
                <a:gd name="T26" fmla="*/ 433 w 2117"/>
                <a:gd name="T27" fmla="*/ 1930 h 2132"/>
                <a:gd name="T28" fmla="*/ 316 w 2117"/>
                <a:gd name="T29" fmla="*/ 1830 h 2132"/>
                <a:gd name="T30" fmla="*/ 216 w 2117"/>
                <a:gd name="T31" fmla="*/ 1714 h 2132"/>
                <a:gd name="T32" fmla="*/ 133 w 2117"/>
                <a:gd name="T33" fmla="*/ 1587 h 2132"/>
                <a:gd name="T34" fmla="*/ 68 w 2117"/>
                <a:gd name="T35" fmla="*/ 1448 h 2132"/>
                <a:gd name="T36" fmla="*/ 24 w 2117"/>
                <a:gd name="T37" fmla="*/ 1300 h 2132"/>
                <a:gd name="T38" fmla="*/ 2 w 2117"/>
                <a:gd name="T39" fmla="*/ 1147 h 2132"/>
                <a:gd name="T40" fmla="*/ 4 w 2117"/>
                <a:gd name="T41" fmla="*/ 989 h 2132"/>
                <a:gd name="T42" fmla="*/ 27 w 2117"/>
                <a:gd name="T43" fmla="*/ 829 h 2132"/>
                <a:gd name="T44" fmla="*/ 58 w 2117"/>
                <a:gd name="T45" fmla="*/ 724 h 2132"/>
                <a:gd name="T46" fmla="*/ 121 w 2117"/>
                <a:gd name="T47" fmla="*/ 576 h 2132"/>
                <a:gd name="T48" fmla="*/ 204 w 2117"/>
                <a:gd name="T49" fmla="*/ 442 h 2132"/>
                <a:gd name="T50" fmla="*/ 304 w 2117"/>
                <a:gd name="T51" fmla="*/ 323 h 2132"/>
                <a:gd name="T52" fmla="*/ 418 w 2117"/>
                <a:gd name="T53" fmla="*/ 219 h 2132"/>
                <a:gd name="T54" fmla="*/ 547 w 2117"/>
                <a:gd name="T55" fmla="*/ 136 h 2132"/>
                <a:gd name="T56" fmla="*/ 685 w 2117"/>
                <a:gd name="T57" fmla="*/ 72 h 2132"/>
                <a:gd name="T58" fmla="*/ 831 w 2117"/>
                <a:gd name="T59" fmla="*/ 26 h 2132"/>
                <a:gd name="T60" fmla="*/ 984 w 2117"/>
                <a:gd name="T61" fmla="*/ 4 h 2132"/>
                <a:gd name="T62" fmla="*/ 1140 w 2117"/>
                <a:gd name="T63" fmla="*/ 4 h 2132"/>
                <a:gd name="T64" fmla="*/ 1300 w 2117"/>
                <a:gd name="T65" fmla="*/ 27 h 2132"/>
                <a:gd name="T66" fmla="*/ 1403 w 2117"/>
                <a:gd name="T67" fmla="*/ 56 h 2132"/>
                <a:gd name="T68" fmla="*/ 1551 w 2117"/>
                <a:gd name="T69" fmla="*/ 121 h 2132"/>
                <a:gd name="T70" fmla="*/ 1684 w 2117"/>
                <a:gd name="T71" fmla="*/ 202 h 2132"/>
                <a:gd name="T72" fmla="*/ 1801 w 2117"/>
                <a:gd name="T73" fmla="*/ 303 h 2132"/>
                <a:gd name="T74" fmla="*/ 1903 w 2117"/>
                <a:gd name="T75" fmla="*/ 418 h 2132"/>
                <a:gd name="T76" fmla="*/ 1984 w 2117"/>
                <a:gd name="T77" fmla="*/ 547 h 2132"/>
                <a:gd name="T78" fmla="*/ 2049 w 2117"/>
                <a:gd name="T79" fmla="*/ 685 h 2132"/>
                <a:gd name="T80" fmla="*/ 2093 w 2117"/>
                <a:gd name="T81" fmla="*/ 833 h 2132"/>
                <a:gd name="T82" fmla="*/ 2115 w 2117"/>
                <a:gd name="T83" fmla="*/ 987 h 2132"/>
                <a:gd name="T84" fmla="*/ 2114 w 2117"/>
                <a:gd name="T85" fmla="*/ 1145 h 2132"/>
                <a:gd name="T86" fmla="*/ 2090 w 2117"/>
                <a:gd name="T87" fmla="*/ 1303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17" h="2132">
                  <a:moveTo>
                    <a:pt x="2076" y="1357"/>
                  </a:moveTo>
                  <a:lnTo>
                    <a:pt x="2076" y="1357"/>
                  </a:lnTo>
                  <a:lnTo>
                    <a:pt x="2059" y="1410"/>
                  </a:lnTo>
                  <a:lnTo>
                    <a:pt x="2041" y="1461"/>
                  </a:lnTo>
                  <a:lnTo>
                    <a:pt x="2020" y="1510"/>
                  </a:lnTo>
                  <a:lnTo>
                    <a:pt x="1996" y="1558"/>
                  </a:lnTo>
                  <a:lnTo>
                    <a:pt x="1971" y="1604"/>
                  </a:lnTo>
                  <a:lnTo>
                    <a:pt x="1944" y="1650"/>
                  </a:lnTo>
                  <a:lnTo>
                    <a:pt x="1913" y="1692"/>
                  </a:lnTo>
                  <a:lnTo>
                    <a:pt x="1883" y="1733"/>
                  </a:lnTo>
                  <a:lnTo>
                    <a:pt x="1849" y="1774"/>
                  </a:lnTo>
                  <a:lnTo>
                    <a:pt x="1813" y="1811"/>
                  </a:lnTo>
                  <a:lnTo>
                    <a:pt x="1777" y="1847"/>
                  </a:lnTo>
                  <a:lnTo>
                    <a:pt x="1738" y="1881"/>
                  </a:lnTo>
                  <a:lnTo>
                    <a:pt x="1699" y="1913"/>
                  </a:lnTo>
                  <a:lnTo>
                    <a:pt x="1657" y="1944"/>
                  </a:lnTo>
                  <a:lnTo>
                    <a:pt x="1614" y="1971"/>
                  </a:lnTo>
                  <a:lnTo>
                    <a:pt x="1572" y="1998"/>
                  </a:lnTo>
                  <a:lnTo>
                    <a:pt x="1526" y="2022"/>
                  </a:lnTo>
                  <a:lnTo>
                    <a:pt x="1480" y="2042"/>
                  </a:lnTo>
                  <a:lnTo>
                    <a:pt x="1432" y="2062"/>
                  </a:lnTo>
                  <a:lnTo>
                    <a:pt x="1385" y="2079"/>
                  </a:lnTo>
                  <a:lnTo>
                    <a:pt x="1336" y="2095"/>
                  </a:lnTo>
                  <a:lnTo>
                    <a:pt x="1286" y="2107"/>
                  </a:lnTo>
                  <a:lnTo>
                    <a:pt x="1235" y="2117"/>
                  </a:lnTo>
                  <a:lnTo>
                    <a:pt x="1184" y="2125"/>
                  </a:lnTo>
                  <a:lnTo>
                    <a:pt x="1133" y="2130"/>
                  </a:lnTo>
                  <a:lnTo>
                    <a:pt x="1081" y="2132"/>
                  </a:lnTo>
                  <a:lnTo>
                    <a:pt x="1030" y="2132"/>
                  </a:lnTo>
                  <a:lnTo>
                    <a:pt x="977" y="2130"/>
                  </a:lnTo>
                  <a:lnTo>
                    <a:pt x="924" y="2125"/>
                  </a:lnTo>
                  <a:lnTo>
                    <a:pt x="872" y="2117"/>
                  </a:lnTo>
                  <a:lnTo>
                    <a:pt x="819" y="2107"/>
                  </a:lnTo>
                  <a:lnTo>
                    <a:pt x="766" y="2093"/>
                  </a:lnTo>
                  <a:lnTo>
                    <a:pt x="766" y="2093"/>
                  </a:lnTo>
                  <a:lnTo>
                    <a:pt x="714" y="2076"/>
                  </a:lnTo>
                  <a:lnTo>
                    <a:pt x="663" y="2057"/>
                  </a:lnTo>
                  <a:lnTo>
                    <a:pt x="613" y="2037"/>
                  </a:lnTo>
                  <a:lnTo>
                    <a:pt x="568" y="2013"/>
                  </a:lnTo>
                  <a:lnTo>
                    <a:pt x="520" y="1988"/>
                  </a:lnTo>
                  <a:lnTo>
                    <a:pt x="476" y="1961"/>
                  </a:lnTo>
                  <a:lnTo>
                    <a:pt x="433" y="1930"/>
                  </a:lnTo>
                  <a:lnTo>
                    <a:pt x="393" y="1899"/>
                  </a:lnTo>
                  <a:lnTo>
                    <a:pt x="354" y="1865"/>
                  </a:lnTo>
                  <a:lnTo>
                    <a:pt x="316" y="1830"/>
                  </a:lnTo>
                  <a:lnTo>
                    <a:pt x="281" y="1794"/>
                  </a:lnTo>
                  <a:lnTo>
                    <a:pt x="247" y="1755"/>
                  </a:lnTo>
                  <a:lnTo>
                    <a:pt x="216" y="1714"/>
                  </a:lnTo>
                  <a:lnTo>
                    <a:pt x="185" y="1673"/>
                  </a:lnTo>
                  <a:lnTo>
                    <a:pt x="158" y="1631"/>
                  </a:lnTo>
                  <a:lnTo>
                    <a:pt x="133" y="1587"/>
                  </a:lnTo>
                  <a:lnTo>
                    <a:pt x="109" y="1541"/>
                  </a:lnTo>
                  <a:lnTo>
                    <a:pt x="87" y="1495"/>
                  </a:lnTo>
                  <a:lnTo>
                    <a:pt x="68" y="1448"/>
                  </a:lnTo>
                  <a:lnTo>
                    <a:pt x="51" y="1400"/>
                  </a:lnTo>
                  <a:lnTo>
                    <a:pt x="38" y="1351"/>
                  </a:lnTo>
                  <a:lnTo>
                    <a:pt x="24" y="1300"/>
                  </a:lnTo>
                  <a:lnTo>
                    <a:pt x="15" y="1249"/>
                  </a:lnTo>
                  <a:lnTo>
                    <a:pt x="7" y="1198"/>
                  </a:lnTo>
                  <a:lnTo>
                    <a:pt x="2" y="1147"/>
                  </a:lnTo>
                  <a:lnTo>
                    <a:pt x="0" y="1094"/>
                  </a:lnTo>
                  <a:lnTo>
                    <a:pt x="0" y="1042"/>
                  </a:lnTo>
                  <a:lnTo>
                    <a:pt x="4" y="989"/>
                  </a:lnTo>
                  <a:lnTo>
                    <a:pt x="9" y="936"/>
                  </a:lnTo>
                  <a:lnTo>
                    <a:pt x="17" y="882"/>
                  </a:lnTo>
                  <a:lnTo>
                    <a:pt x="27" y="829"/>
                  </a:lnTo>
                  <a:lnTo>
                    <a:pt x="41" y="777"/>
                  </a:lnTo>
                  <a:lnTo>
                    <a:pt x="41" y="777"/>
                  </a:lnTo>
                  <a:lnTo>
                    <a:pt x="58" y="724"/>
                  </a:lnTo>
                  <a:lnTo>
                    <a:pt x="77" y="673"/>
                  </a:lnTo>
                  <a:lnTo>
                    <a:pt x="99" y="624"/>
                  </a:lnTo>
                  <a:lnTo>
                    <a:pt x="121" y="576"/>
                  </a:lnTo>
                  <a:lnTo>
                    <a:pt x="146" y="529"/>
                  </a:lnTo>
                  <a:lnTo>
                    <a:pt x="175" y="484"/>
                  </a:lnTo>
                  <a:lnTo>
                    <a:pt x="204" y="442"/>
                  </a:lnTo>
                  <a:lnTo>
                    <a:pt x="236" y="399"/>
                  </a:lnTo>
                  <a:lnTo>
                    <a:pt x="269" y="360"/>
                  </a:lnTo>
                  <a:lnTo>
                    <a:pt x="304" y="323"/>
                  </a:lnTo>
                  <a:lnTo>
                    <a:pt x="340" y="286"/>
                  </a:lnTo>
                  <a:lnTo>
                    <a:pt x="379" y="252"/>
                  </a:lnTo>
                  <a:lnTo>
                    <a:pt x="418" y="219"/>
                  </a:lnTo>
                  <a:lnTo>
                    <a:pt x="461" y="190"/>
                  </a:lnTo>
                  <a:lnTo>
                    <a:pt x="503" y="162"/>
                  </a:lnTo>
                  <a:lnTo>
                    <a:pt x="547" y="136"/>
                  </a:lnTo>
                  <a:lnTo>
                    <a:pt x="591" y="112"/>
                  </a:lnTo>
                  <a:lnTo>
                    <a:pt x="637" y="90"/>
                  </a:lnTo>
                  <a:lnTo>
                    <a:pt x="685" y="72"/>
                  </a:lnTo>
                  <a:lnTo>
                    <a:pt x="732" y="53"/>
                  </a:lnTo>
                  <a:lnTo>
                    <a:pt x="782" y="39"/>
                  </a:lnTo>
                  <a:lnTo>
                    <a:pt x="831" y="26"/>
                  </a:lnTo>
                  <a:lnTo>
                    <a:pt x="882" y="15"/>
                  </a:lnTo>
                  <a:lnTo>
                    <a:pt x="933" y="9"/>
                  </a:lnTo>
                  <a:lnTo>
                    <a:pt x="984" y="4"/>
                  </a:lnTo>
                  <a:lnTo>
                    <a:pt x="1037" y="0"/>
                  </a:lnTo>
                  <a:lnTo>
                    <a:pt x="1087" y="0"/>
                  </a:lnTo>
                  <a:lnTo>
                    <a:pt x="1140" y="4"/>
                  </a:lnTo>
                  <a:lnTo>
                    <a:pt x="1193" y="9"/>
                  </a:lnTo>
                  <a:lnTo>
                    <a:pt x="1245" y="17"/>
                  </a:lnTo>
                  <a:lnTo>
                    <a:pt x="1300" y="27"/>
                  </a:lnTo>
                  <a:lnTo>
                    <a:pt x="1353" y="41"/>
                  </a:lnTo>
                  <a:lnTo>
                    <a:pt x="1353" y="41"/>
                  </a:lnTo>
                  <a:lnTo>
                    <a:pt x="1403" y="56"/>
                  </a:lnTo>
                  <a:lnTo>
                    <a:pt x="1454" y="75"/>
                  </a:lnTo>
                  <a:lnTo>
                    <a:pt x="1504" y="97"/>
                  </a:lnTo>
                  <a:lnTo>
                    <a:pt x="1551" y="121"/>
                  </a:lnTo>
                  <a:lnTo>
                    <a:pt x="1597" y="146"/>
                  </a:lnTo>
                  <a:lnTo>
                    <a:pt x="1641" y="173"/>
                  </a:lnTo>
                  <a:lnTo>
                    <a:pt x="1684" y="202"/>
                  </a:lnTo>
                  <a:lnTo>
                    <a:pt x="1725" y="235"/>
                  </a:lnTo>
                  <a:lnTo>
                    <a:pt x="1764" y="269"/>
                  </a:lnTo>
                  <a:lnTo>
                    <a:pt x="1801" y="303"/>
                  </a:lnTo>
                  <a:lnTo>
                    <a:pt x="1837" y="340"/>
                  </a:lnTo>
                  <a:lnTo>
                    <a:pt x="1871" y="379"/>
                  </a:lnTo>
                  <a:lnTo>
                    <a:pt x="1903" y="418"/>
                  </a:lnTo>
                  <a:lnTo>
                    <a:pt x="1932" y="461"/>
                  </a:lnTo>
                  <a:lnTo>
                    <a:pt x="1959" y="503"/>
                  </a:lnTo>
                  <a:lnTo>
                    <a:pt x="1984" y="547"/>
                  </a:lnTo>
                  <a:lnTo>
                    <a:pt x="2008" y="591"/>
                  </a:lnTo>
                  <a:lnTo>
                    <a:pt x="2030" y="639"/>
                  </a:lnTo>
                  <a:lnTo>
                    <a:pt x="2049" y="685"/>
                  </a:lnTo>
                  <a:lnTo>
                    <a:pt x="2066" y="734"/>
                  </a:lnTo>
                  <a:lnTo>
                    <a:pt x="2081" y="783"/>
                  </a:lnTo>
                  <a:lnTo>
                    <a:pt x="2093" y="833"/>
                  </a:lnTo>
                  <a:lnTo>
                    <a:pt x="2103" y="884"/>
                  </a:lnTo>
                  <a:lnTo>
                    <a:pt x="2110" y="934"/>
                  </a:lnTo>
                  <a:lnTo>
                    <a:pt x="2115" y="987"/>
                  </a:lnTo>
                  <a:lnTo>
                    <a:pt x="2117" y="1038"/>
                  </a:lnTo>
                  <a:lnTo>
                    <a:pt x="2117" y="1091"/>
                  </a:lnTo>
                  <a:lnTo>
                    <a:pt x="2114" y="1145"/>
                  </a:lnTo>
                  <a:lnTo>
                    <a:pt x="2109" y="1198"/>
                  </a:lnTo>
                  <a:lnTo>
                    <a:pt x="2100" y="1250"/>
                  </a:lnTo>
                  <a:lnTo>
                    <a:pt x="2090" y="1303"/>
                  </a:lnTo>
                  <a:lnTo>
                    <a:pt x="2076" y="1357"/>
                  </a:lnTo>
                  <a:lnTo>
                    <a:pt x="2076" y="1357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5" name="Freeform 676"/>
            <p:cNvSpPr>
              <a:spLocks/>
            </p:cNvSpPr>
            <p:nvPr/>
          </p:nvSpPr>
          <p:spPr bwMode="auto">
            <a:xfrm>
              <a:off x="4810" y="2703"/>
              <a:ext cx="1059" cy="1066"/>
            </a:xfrm>
            <a:custGeom>
              <a:avLst/>
              <a:gdLst>
                <a:gd name="T0" fmla="*/ 2059 w 2117"/>
                <a:gd name="T1" fmla="*/ 1408 h 2132"/>
                <a:gd name="T2" fmla="*/ 1996 w 2117"/>
                <a:gd name="T3" fmla="*/ 1558 h 2132"/>
                <a:gd name="T4" fmla="*/ 1913 w 2117"/>
                <a:gd name="T5" fmla="*/ 1692 h 2132"/>
                <a:gd name="T6" fmla="*/ 1813 w 2117"/>
                <a:gd name="T7" fmla="*/ 1811 h 2132"/>
                <a:gd name="T8" fmla="*/ 1699 w 2117"/>
                <a:gd name="T9" fmla="*/ 1913 h 2132"/>
                <a:gd name="T10" fmla="*/ 1570 w 2117"/>
                <a:gd name="T11" fmla="*/ 1998 h 2132"/>
                <a:gd name="T12" fmla="*/ 1432 w 2117"/>
                <a:gd name="T13" fmla="*/ 2062 h 2132"/>
                <a:gd name="T14" fmla="*/ 1286 w 2117"/>
                <a:gd name="T15" fmla="*/ 2106 h 2132"/>
                <a:gd name="T16" fmla="*/ 1133 w 2117"/>
                <a:gd name="T17" fmla="*/ 2130 h 2132"/>
                <a:gd name="T18" fmla="*/ 977 w 2117"/>
                <a:gd name="T19" fmla="*/ 2130 h 2132"/>
                <a:gd name="T20" fmla="*/ 819 w 2117"/>
                <a:gd name="T21" fmla="*/ 2105 h 2132"/>
                <a:gd name="T22" fmla="*/ 714 w 2117"/>
                <a:gd name="T23" fmla="*/ 2076 h 2132"/>
                <a:gd name="T24" fmla="*/ 566 w 2117"/>
                <a:gd name="T25" fmla="*/ 2013 h 2132"/>
                <a:gd name="T26" fmla="*/ 433 w 2117"/>
                <a:gd name="T27" fmla="*/ 1930 h 2132"/>
                <a:gd name="T28" fmla="*/ 316 w 2117"/>
                <a:gd name="T29" fmla="*/ 1829 h 2132"/>
                <a:gd name="T30" fmla="*/ 216 w 2117"/>
                <a:gd name="T31" fmla="*/ 1714 h 2132"/>
                <a:gd name="T32" fmla="*/ 133 w 2117"/>
                <a:gd name="T33" fmla="*/ 1587 h 2132"/>
                <a:gd name="T34" fmla="*/ 68 w 2117"/>
                <a:gd name="T35" fmla="*/ 1447 h 2132"/>
                <a:gd name="T36" fmla="*/ 24 w 2117"/>
                <a:gd name="T37" fmla="*/ 1299 h 2132"/>
                <a:gd name="T38" fmla="*/ 2 w 2117"/>
                <a:gd name="T39" fmla="*/ 1147 h 2132"/>
                <a:gd name="T40" fmla="*/ 3 w 2117"/>
                <a:gd name="T41" fmla="*/ 989 h 2132"/>
                <a:gd name="T42" fmla="*/ 27 w 2117"/>
                <a:gd name="T43" fmla="*/ 829 h 2132"/>
                <a:gd name="T44" fmla="*/ 58 w 2117"/>
                <a:gd name="T45" fmla="*/ 724 h 2132"/>
                <a:gd name="T46" fmla="*/ 121 w 2117"/>
                <a:gd name="T47" fmla="*/ 574 h 2132"/>
                <a:gd name="T48" fmla="*/ 204 w 2117"/>
                <a:gd name="T49" fmla="*/ 440 h 2132"/>
                <a:gd name="T50" fmla="*/ 304 w 2117"/>
                <a:gd name="T51" fmla="*/ 321 h 2132"/>
                <a:gd name="T52" fmla="*/ 418 w 2117"/>
                <a:gd name="T53" fmla="*/ 219 h 2132"/>
                <a:gd name="T54" fmla="*/ 547 w 2117"/>
                <a:gd name="T55" fmla="*/ 136 h 2132"/>
                <a:gd name="T56" fmla="*/ 685 w 2117"/>
                <a:gd name="T57" fmla="*/ 70 h 2132"/>
                <a:gd name="T58" fmla="*/ 831 w 2117"/>
                <a:gd name="T59" fmla="*/ 25 h 2132"/>
                <a:gd name="T60" fmla="*/ 984 w 2117"/>
                <a:gd name="T61" fmla="*/ 3 h 2132"/>
                <a:gd name="T62" fmla="*/ 1140 w 2117"/>
                <a:gd name="T63" fmla="*/ 3 h 2132"/>
                <a:gd name="T64" fmla="*/ 1298 w 2117"/>
                <a:gd name="T65" fmla="*/ 27 h 2132"/>
                <a:gd name="T66" fmla="*/ 1403 w 2117"/>
                <a:gd name="T67" fmla="*/ 56 h 2132"/>
                <a:gd name="T68" fmla="*/ 1551 w 2117"/>
                <a:gd name="T69" fmla="*/ 119 h 2132"/>
                <a:gd name="T70" fmla="*/ 1684 w 2117"/>
                <a:gd name="T71" fmla="*/ 202 h 2132"/>
                <a:gd name="T72" fmla="*/ 1801 w 2117"/>
                <a:gd name="T73" fmla="*/ 302 h 2132"/>
                <a:gd name="T74" fmla="*/ 1901 w 2117"/>
                <a:gd name="T75" fmla="*/ 418 h 2132"/>
                <a:gd name="T76" fmla="*/ 1984 w 2117"/>
                <a:gd name="T77" fmla="*/ 547 h 2132"/>
                <a:gd name="T78" fmla="*/ 2049 w 2117"/>
                <a:gd name="T79" fmla="*/ 684 h 2132"/>
                <a:gd name="T80" fmla="*/ 2093 w 2117"/>
                <a:gd name="T81" fmla="*/ 832 h 2132"/>
                <a:gd name="T82" fmla="*/ 2115 w 2117"/>
                <a:gd name="T83" fmla="*/ 987 h 2132"/>
                <a:gd name="T84" fmla="*/ 2113 w 2117"/>
                <a:gd name="T85" fmla="*/ 1143 h 2132"/>
                <a:gd name="T86" fmla="*/ 2090 w 2117"/>
                <a:gd name="T87" fmla="*/ 1303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17" h="2132">
                  <a:moveTo>
                    <a:pt x="2076" y="1357"/>
                  </a:moveTo>
                  <a:lnTo>
                    <a:pt x="2076" y="1357"/>
                  </a:lnTo>
                  <a:lnTo>
                    <a:pt x="2059" y="1408"/>
                  </a:lnTo>
                  <a:lnTo>
                    <a:pt x="2040" y="1459"/>
                  </a:lnTo>
                  <a:lnTo>
                    <a:pt x="2020" y="1510"/>
                  </a:lnTo>
                  <a:lnTo>
                    <a:pt x="1996" y="1558"/>
                  </a:lnTo>
                  <a:lnTo>
                    <a:pt x="1971" y="1604"/>
                  </a:lnTo>
                  <a:lnTo>
                    <a:pt x="1944" y="1648"/>
                  </a:lnTo>
                  <a:lnTo>
                    <a:pt x="1913" y="1692"/>
                  </a:lnTo>
                  <a:lnTo>
                    <a:pt x="1882" y="1733"/>
                  </a:lnTo>
                  <a:lnTo>
                    <a:pt x="1848" y="1773"/>
                  </a:lnTo>
                  <a:lnTo>
                    <a:pt x="1813" y="1811"/>
                  </a:lnTo>
                  <a:lnTo>
                    <a:pt x="1777" y="1846"/>
                  </a:lnTo>
                  <a:lnTo>
                    <a:pt x="1738" y="1880"/>
                  </a:lnTo>
                  <a:lnTo>
                    <a:pt x="1699" y="1913"/>
                  </a:lnTo>
                  <a:lnTo>
                    <a:pt x="1656" y="1943"/>
                  </a:lnTo>
                  <a:lnTo>
                    <a:pt x="1614" y="1970"/>
                  </a:lnTo>
                  <a:lnTo>
                    <a:pt x="1570" y="1998"/>
                  </a:lnTo>
                  <a:lnTo>
                    <a:pt x="1526" y="2021"/>
                  </a:lnTo>
                  <a:lnTo>
                    <a:pt x="1480" y="2042"/>
                  </a:lnTo>
                  <a:lnTo>
                    <a:pt x="1432" y="2062"/>
                  </a:lnTo>
                  <a:lnTo>
                    <a:pt x="1385" y="2079"/>
                  </a:lnTo>
                  <a:lnTo>
                    <a:pt x="1335" y="2094"/>
                  </a:lnTo>
                  <a:lnTo>
                    <a:pt x="1286" y="2106"/>
                  </a:lnTo>
                  <a:lnTo>
                    <a:pt x="1235" y="2117"/>
                  </a:lnTo>
                  <a:lnTo>
                    <a:pt x="1184" y="2125"/>
                  </a:lnTo>
                  <a:lnTo>
                    <a:pt x="1133" y="2130"/>
                  </a:lnTo>
                  <a:lnTo>
                    <a:pt x="1080" y="2132"/>
                  </a:lnTo>
                  <a:lnTo>
                    <a:pt x="1030" y="2132"/>
                  </a:lnTo>
                  <a:lnTo>
                    <a:pt x="977" y="2130"/>
                  </a:lnTo>
                  <a:lnTo>
                    <a:pt x="924" y="2125"/>
                  </a:lnTo>
                  <a:lnTo>
                    <a:pt x="872" y="2117"/>
                  </a:lnTo>
                  <a:lnTo>
                    <a:pt x="819" y="2105"/>
                  </a:lnTo>
                  <a:lnTo>
                    <a:pt x="766" y="2091"/>
                  </a:lnTo>
                  <a:lnTo>
                    <a:pt x="766" y="2091"/>
                  </a:lnTo>
                  <a:lnTo>
                    <a:pt x="714" y="2076"/>
                  </a:lnTo>
                  <a:lnTo>
                    <a:pt x="663" y="2057"/>
                  </a:lnTo>
                  <a:lnTo>
                    <a:pt x="613" y="2035"/>
                  </a:lnTo>
                  <a:lnTo>
                    <a:pt x="566" y="2013"/>
                  </a:lnTo>
                  <a:lnTo>
                    <a:pt x="520" y="1987"/>
                  </a:lnTo>
                  <a:lnTo>
                    <a:pt x="476" y="1959"/>
                  </a:lnTo>
                  <a:lnTo>
                    <a:pt x="433" y="1930"/>
                  </a:lnTo>
                  <a:lnTo>
                    <a:pt x="392" y="1897"/>
                  </a:lnTo>
                  <a:lnTo>
                    <a:pt x="353" y="1865"/>
                  </a:lnTo>
                  <a:lnTo>
                    <a:pt x="316" y="1829"/>
                  </a:lnTo>
                  <a:lnTo>
                    <a:pt x="280" y="1792"/>
                  </a:lnTo>
                  <a:lnTo>
                    <a:pt x="246" y="1755"/>
                  </a:lnTo>
                  <a:lnTo>
                    <a:pt x="216" y="1714"/>
                  </a:lnTo>
                  <a:lnTo>
                    <a:pt x="185" y="1673"/>
                  </a:lnTo>
                  <a:lnTo>
                    <a:pt x="158" y="1631"/>
                  </a:lnTo>
                  <a:lnTo>
                    <a:pt x="133" y="1587"/>
                  </a:lnTo>
                  <a:lnTo>
                    <a:pt x="109" y="1541"/>
                  </a:lnTo>
                  <a:lnTo>
                    <a:pt x="87" y="1495"/>
                  </a:lnTo>
                  <a:lnTo>
                    <a:pt x="68" y="1447"/>
                  </a:lnTo>
                  <a:lnTo>
                    <a:pt x="51" y="1398"/>
                  </a:lnTo>
                  <a:lnTo>
                    <a:pt x="37" y="1350"/>
                  </a:lnTo>
                  <a:lnTo>
                    <a:pt x="24" y="1299"/>
                  </a:lnTo>
                  <a:lnTo>
                    <a:pt x="15" y="1248"/>
                  </a:lnTo>
                  <a:lnTo>
                    <a:pt x="7" y="1198"/>
                  </a:lnTo>
                  <a:lnTo>
                    <a:pt x="2" y="1147"/>
                  </a:lnTo>
                  <a:lnTo>
                    <a:pt x="0" y="1094"/>
                  </a:lnTo>
                  <a:lnTo>
                    <a:pt x="0" y="1041"/>
                  </a:lnTo>
                  <a:lnTo>
                    <a:pt x="3" y="989"/>
                  </a:lnTo>
                  <a:lnTo>
                    <a:pt x="8" y="936"/>
                  </a:lnTo>
                  <a:lnTo>
                    <a:pt x="17" y="882"/>
                  </a:lnTo>
                  <a:lnTo>
                    <a:pt x="27" y="829"/>
                  </a:lnTo>
                  <a:lnTo>
                    <a:pt x="41" y="776"/>
                  </a:lnTo>
                  <a:lnTo>
                    <a:pt x="41" y="776"/>
                  </a:lnTo>
                  <a:lnTo>
                    <a:pt x="58" y="724"/>
                  </a:lnTo>
                  <a:lnTo>
                    <a:pt x="76" y="673"/>
                  </a:lnTo>
                  <a:lnTo>
                    <a:pt x="97" y="623"/>
                  </a:lnTo>
                  <a:lnTo>
                    <a:pt x="121" y="574"/>
                  </a:lnTo>
                  <a:lnTo>
                    <a:pt x="146" y="528"/>
                  </a:lnTo>
                  <a:lnTo>
                    <a:pt x="173" y="484"/>
                  </a:lnTo>
                  <a:lnTo>
                    <a:pt x="204" y="440"/>
                  </a:lnTo>
                  <a:lnTo>
                    <a:pt x="234" y="399"/>
                  </a:lnTo>
                  <a:lnTo>
                    <a:pt x="268" y="360"/>
                  </a:lnTo>
                  <a:lnTo>
                    <a:pt x="304" y="321"/>
                  </a:lnTo>
                  <a:lnTo>
                    <a:pt x="340" y="285"/>
                  </a:lnTo>
                  <a:lnTo>
                    <a:pt x="379" y="251"/>
                  </a:lnTo>
                  <a:lnTo>
                    <a:pt x="418" y="219"/>
                  </a:lnTo>
                  <a:lnTo>
                    <a:pt x="460" y="190"/>
                  </a:lnTo>
                  <a:lnTo>
                    <a:pt x="503" y="161"/>
                  </a:lnTo>
                  <a:lnTo>
                    <a:pt x="547" y="136"/>
                  </a:lnTo>
                  <a:lnTo>
                    <a:pt x="591" y="112"/>
                  </a:lnTo>
                  <a:lnTo>
                    <a:pt x="637" y="90"/>
                  </a:lnTo>
                  <a:lnTo>
                    <a:pt x="685" y="70"/>
                  </a:lnTo>
                  <a:lnTo>
                    <a:pt x="732" y="53"/>
                  </a:lnTo>
                  <a:lnTo>
                    <a:pt x="781" y="39"/>
                  </a:lnTo>
                  <a:lnTo>
                    <a:pt x="831" y="25"/>
                  </a:lnTo>
                  <a:lnTo>
                    <a:pt x="882" y="15"/>
                  </a:lnTo>
                  <a:lnTo>
                    <a:pt x="933" y="8"/>
                  </a:lnTo>
                  <a:lnTo>
                    <a:pt x="984" y="3"/>
                  </a:lnTo>
                  <a:lnTo>
                    <a:pt x="1036" y="0"/>
                  </a:lnTo>
                  <a:lnTo>
                    <a:pt x="1087" y="0"/>
                  </a:lnTo>
                  <a:lnTo>
                    <a:pt x="1140" y="3"/>
                  </a:lnTo>
                  <a:lnTo>
                    <a:pt x="1193" y="8"/>
                  </a:lnTo>
                  <a:lnTo>
                    <a:pt x="1245" y="15"/>
                  </a:lnTo>
                  <a:lnTo>
                    <a:pt x="1298" y="27"/>
                  </a:lnTo>
                  <a:lnTo>
                    <a:pt x="1351" y="41"/>
                  </a:lnTo>
                  <a:lnTo>
                    <a:pt x="1351" y="41"/>
                  </a:lnTo>
                  <a:lnTo>
                    <a:pt x="1403" y="56"/>
                  </a:lnTo>
                  <a:lnTo>
                    <a:pt x="1454" y="75"/>
                  </a:lnTo>
                  <a:lnTo>
                    <a:pt x="1504" y="97"/>
                  </a:lnTo>
                  <a:lnTo>
                    <a:pt x="1551" y="119"/>
                  </a:lnTo>
                  <a:lnTo>
                    <a:pt x="1597" y="144"/>
                  </a:lnTo>
                  <a:lnTo>
                    <a:pt x="1641" y="173"/>
                  </a:lnTo>
                  <a:lnTo>
                    <a:pt x="1684" y="202"/>
                  </a:lnTo>
                  <a:lnTo>
                    <a:pt x="1724" y="234"/>
                  </a:lnTo>
                  <a:lnTo>
                    <a:pt x="1763" y="267"/>
                  </a:lnTo>
                  <a:lnTo>
                    <a:pt x="1801" y="302"/>
                  </a:lnTo>
                  <a:lnTo>
                    <a:pt x="1836" y="340"/>
                  </a:lnTo>
                  <a:lnTo>
                    <a:pt x="1870" y="377"/>
                  </a:lnTo>
                  <a:lnTo>
                    <a:pt x="1901" y="418"/>
                  </a:lnTo>
                  <a:lnTo>
                    <a:pt x="1932" y="459"/>
                  </a:lnTo>
                  <a:lnTo>
                    <a:pt x="1959" y="503"/>
                  </a:lnTo>
                  <a:lnTo>
                    <a:pt x="1984" y="547"/>
                  </a:lnTo>
                  <a:lnTo>
                    <a:pt x="2008" y="591"/>
                  </a:lnTo>
                  <a:lnTo>
                    <a:pt x="2030" y="637"/>
                  </a:lnTo>
                  <a:lnTo>
                    <a:pt x="2049" y="684"/>
                  </a:lnTo>
                  <a:lnTo>
                    <a:pt x="2066" y="734"/>
                  </a:lnTo>
                  <a:lnTo>
                    <a:pt x="2079" y="783"/>
                  </a:lnTo>
                  <a:lnTo>
                    <a:pt x="2093" y="832"/>
                  </a:lnTo>
                  <a:lnTo>
                    <a:pt x="2102" y="883"/>
                  </a:lnTo>
                  <a:lnTo>
                    <a:pt x="2110" y="934"/>
                  </a:lnTo>
                  <a:lnTo>
                    <a:pt x="2115" y="987"/>
                  </a:lnTo>
                  <a:lnTo>
                    <a:pt x="2117" y="1038"/>
                  </a:lnTo>
                  <a:lnTo>
                    <a:pt x="2117" y="1090"/>
                  </a:lnTo>
                  <a:lnTo>
                    <a:pt x="2113" y="1143"/>
                  </a:lnTo>
                  <a:lnTo>
                    <a:pt x="2108" y="1198"/>
                  </a:lnTo>
                  <a:lnTo>
                    <a:pt x="2100" y="1250"/>
                  </a:lnTo>
                  <a:lnTo>
                    <a:pt x="2090" y="1303"/>
                  </a:lnTo>
                  <a:lnTo>
                    <a:pt x="2076" y="1357"/>
                  </a:lnTo>
                  <a:lnTo>
                    <a:pt x="2076" y="1357"/>
                  </a:lnTo>
                  <a:close/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6" name="Freeform 677"/>
            <p:cNvSpPr>
              <a:spLocks/>
            </p:cNvSpPr>
            <p:nvPr/>
          </p:nvSpPr>
          <p:spPr bwMode="auto">
            <a:xfrm>
              <a:off x="4867" y="2805"/>
              <a:ext cx="804" cy="663"/>
            </a:xfrm>
            <a:custGeom>
              <a:avLst/>
              <a:gdLst>
                <a:gd name="T0" fmla="*/ 0 w 1609"/>
                <a:gd name="T1" fmla="*/ 1326 h 1326"/>
                <a:gd name="T2" fmla="*/ 0 w 1609"/>
                <a:gd name="T3" fmla="*/ 1326 h 1326"/>
                <a:gd name="T4" fmla="*/ 26 w 1609"/>
                <a:gd name="T5" fmla="*/ 1243 h 1326"/>
                <a:gd name="T6" fmla="*/ 53 w 1609"/>
                <a:gd name="T7" fmla="*/ 1162 h 1326"/>
                <a:gd name="T8" fmla="*/ 83 w 1609"/>
                <a:gd name="T9" fmla="*/ 1082 h 1326"/>
                <a:gd name="T10" fmla="*/ 116 w 1609"/>
                <a:gd name="T11" fmla="*/ 1005 h 1326"/>
                <a:gd name="T12" fmla="*/ 151 w 1609"/>
                <a:gd name="T13" fmla="*/ 931 h 1326"/>
                <a:gd name="T14" fmla="*/ 189 w 1609"/>
                <a:gd name="T15" fmla="*/ 858 h 1326"/>
                <a:gd name="T16" fmla="*/ 228 w 1609"/>
                <a:gd name="T17" fmla="*/ 786 h 1326"/>
                <a:gd name="T18" fmla="*/ 269 w 1609"/>
                <a:gd name="T19" fmla="*/ 718 h 1326"/>
                <a:gd name="T20" fmla="*/ 311 w 1609"/>
                <a:gd name="T21" fmla="*/ 654 h 1326"/>
                <a:gd name="T22" fmla="*/ 357 w 1609"/>
                <a:gd name="T23" fmla="*/ 591 h 1326"/>
                <a:gd name="T24" fmla="*/ 403 w 1609"/>
                <a:gd name="T25" fmla="*/ 531 h 1326"/>
                <a:gd name="T26" fmla="*/ 452 w 1609"/>
                <a:gd name="T27" fmla="*/ 474 h 1326"/>
                <a:gd name="T28" fmla="*/ 501 w 1609"/>
                <a:gd name="T29" fmla="*/ 419 h 1326"/>
                <a:gd name="T30" fmla="*/ 552 w 1609"/>
                <a:gd name="T31" fmla="*/ 367 h 1326"/>
                <a:gd name="T32" fmla="*/ 605 w 1609"/>
                <a:gd name="T33" fmla="*/ 319 h 1326"/>
                <a:gd name="T34" fmla="*/ 658 w 1609"/>
                <a:gd name="T35" fmla="*/ 273 h 1326"/>
                <a:gd name="T36" fmla="*/ 714 w 1609"/>
                <a:gd name="T37" fmla="*/ 231 h 1326"/>
                <a:gd name="T38" fmla="*/ 768 w 1609"/>
                <a:gd name="T39" fmla="*/ 192 h 1326"/>
                <a:gd name="T40" fmla="*/ 826 w 1609"/>
                <a:gd name="T41" fmla="*/ 156 h 1326"/>
                <a:gd name="T42" fmla="*/ 884 w 1609"/>
                <a:gd name="T43" fmla="*/ 124 h 1326"/>
                <a:gd name="T44" fmla="*/ 941 w 1609"/>
                <a:gd name="T45" fmla="*/ 97 h 1326"/>
                <a:gd name="T46" fmla="*/ 1001 w 1609"/>
                <a:gd name="T47" fmla="*/ 71 h 1326"/>
                <a:gd name="T48" fmla="*/ 1060 w 1609"/>
                <a:gd name="T49" fmla="*/ 49 h 1326"/>
                <a:gd name="T50" fmla="*/ 1120 w 1609"/>
                <a:gd name="T51" fmla="*/ 32 h 1326"/>
                <a:gd name="T52" fmla="*/ 1181 w 1609"/>
                <a:gd name="T53" fmla="*/ 17 h 1326"/>
                <a:gd name="T54" fmla="*/ 1242 w 1609"/>
                <a:gd name="T55" fmla="*/ 8 h 1326"/>
                <a:gd name="T56" fmla="*/ 1303 w 1609"/>
                <a:gd name="T57" fmla="*/ 1 h 1326"/>
                <a:gd name="T58" fmla="*/ 1334 w 1609"/>
                <a:gd name="T59" fmla="*/ 0 h 1326"/>
                <a:gd name="T60" fmla="*/ 1364 w 1609"/>
                <a:gd name="T61" fmla="*/ 0 h 1326"/>
                <a:gd name="T62" fmla="*/ 1395 w 1609"/>
                <a:gd name="T63" fmla="*/ 0 h 1326"/>
                <a:gd name="T64" fmla="*/ 1425 w 1609"/>
                <a:gd name="T65" fmla="*/ 1 h 1326"/>
                <a:gd name="T66" fmla="*/ 1456 w 1609"/>
                <a:gd name="T67" fmla="*/ 5 h 1326"/>
                <a:gd name="T68" fmla="*/ 1487 w 1609"/>
                <a:gd name="T69" fmla="*/ 8 h 1326"/>
                <a:gd name="T70" fmla="*/ 1517 w 1609"/>
                <a:gd name="T71" fmla="*/ 13 h 1326"/>
                <a:gd name="T72" fmla="*/ 1548 w 1609"/>
                <a:gd name="T73" fmla="*/ 18 h 1326"/>
                <a:gd name="T74" fmla="*/ 1578 w 1609"/>
                <a:gd name="T75" fmla="*/ 25 h 1326"/>
                <a:gd name="T76" fmla="*/ 1609 w 1609"/>
                <a:gd name="T77" fmla="*/ 34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9" h="1326">
                  <a:moveTo>
                    <a:pt x="0" y="1326"/>
                  </a:moveTo>
                  <a:lnTo>
                    <a:pt x="0" y="1326"/>
                  </a:lnTo>
                  <a:lnTo>
                    <a:pt x="26" y="1243"/>
                  </a:lnTo>
                  <a:lnTo>
                    <a:pt x="53" y="1162"/>
                  </a:lnTo>
                  <a:lnTo>
                    <a:pt x="83" y="1082"/>
                  </a:lnTo>
                  <a:lnTo>
                    <a:pt x="116" y="1005"/>
                  </a:lnTo>
                  <a:lnTo>
                    <a:pt x="151" y="931"/>
                  </a:lnTo>
                  <a:lnTo>
                    <a:pt x="189" y="858"/>
                  </a:lnTo>
                  <a:lnTo>
                    <a:pt x="228" y="786"/>
                  </a:lnTo>
                  <a:lnTo>
                    <a:pt x="269" y="718"/>
                  </a:lnTo>
                  <a:lnTo>
                    <a:pt x="311" y="654"/>
                  </a:lnTo>
                  <a:lnTo>
                    <a:pt x="357" y="591"/>
                  </a:lnTo>
                  <a:lnTo>
                    <a:pt x="403" y="531"/>
                  </a:lnTo>
                  <a:lnTo>
                    <a:pt x="452" y="474"/>
                  </a:lnTo>
                  <a:lnTo>
                    <a:pt x="501" y="419"/>
                  </a:lnTo>
                  <a:lnTo>
                    <a:pt x="552" y="367"/>
                  </a:lnTo>
                  <a:lnTo>
                    <a:pt x="605" y="319"/>
                  </a:lnTo>
                  <a:lnTo>
                    <a:pt x="658" y="273"/>
                  </a:lnTo>
                  <a:lnTo>
                    <a:pt x="714" y="231"/>
                  </a:lnTo>
                  <a:lnTo>
                    <a:pt x="768" y="192"/>
                  </a:lnTo>
                  <a:lnTo>
                    <a:pt x="826" y="156"/>
                  </a:lnTo>
                  <a:lnTo>
                    <a:pt x="884" y="124"/>
                  </a:lnTo>
                  <a:lnTo>
                    <a:pt x="941" y="97"/>
                  </a:lnTo>
                  <a:lnTo>
                    <a:pt x="1001" y="71"/>
                  </a:lnTo>
                  <a:lnTo>
                    <a:pt x="1060" y="49"/>
                  </a:lnTo>
                  <a:lnTo>
                    <a:pt x="1120" y="32"/>
                  </a:lnTo>
                  <a:lnTo>
                    <a:pt x="1181" y="17"/>
                  </a:lnTo>
                  <a:lnTo>
                    <a:pt x="1242" y="8"/>
                  </a:lnTo>
                  <a:lnTo>
                    <a:pt x="1303" y="1"/>
                  </a:lnTo>
                  <a:lnTo>
                    <a:pt x="1334" y="0"/>
                  </a:lnTo>
                  <a:lnTo>
                    <a:pt x="1364" y="0"/>
                  </a:lnTo>
                  <a:lnTo>
                    <a:pt x="1395" y="0"/>
                  </a:lnTo>
                  <a:lnTo>
                    <a:pt x="1425" y="1"/>
                  </a:lnTo>
                  <a:lnTo>
                    <a:pt x="1456" y="5"/>
                  </a:lnTo>
                  <a:lnTo>
                    <a:pt x="1487" y="8"/>
                  </a:lnTo>
                  <a:lnTo>
                    <a:pt x="1517" y="13"/>
                  </a:lnTo>
                  <a:lnTo>
                    <a:pt x="1548" y="18"/>
                  </a:lnTo>
                  <a:lnTo>
                    <a:pt x="1578" y="25"/>
                  </a:lnTo>
                  <a:lnTo>
                    <a:pt x="1609" y="34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7" name="Freeform 678"/>
            <p:cNvSpPr>
              <a:spLocks/>
            </p:cNvSpPr>
            <p:nvPr/>
          </p:nvSpPr>
          <p:spPr bwMode="auto">
            <a:xfrm>
              <a:off x="5277" y="2707"/>
              <a:ext cx="408" cy="964"/>
            </a:xfrm>
            <a:custGeom>
              <a:avLst/>
              <a:gdLst>
                <a:gd name="T0" fmla="*/ 730 w 817"/>
                <a:gd name="T1" fmla="*/ 1928 h 1928"/>
                <a:gd name="T2" fmla="*/ 730 w 817"/>
                <a:gd name="T3" fmla="*/ 1928 h 1928"/>
                <a:gd name="T4" fmla="*/ 752 w 817"/>
                <a:gd name="T5" fmla="*/ 1845 h 1928"/>
                <a:gd name="T6" fmla="*/ 771 w 817"/>
                <a:gd name="T7" fmla="*/ 1762 h 1928"/>
                <a:gd name="T8" fmla="*/ 786 w 817"/>
                <a:gd name="T9" fmla="*/ 1680 h 1928"/>
                <a:gd name="T10" fmla="*/ 800 w 817"/>
                <a:gd name="T11" fmla="*/ 1599 h 1928"/>
                <a:gd name="T12" fmla="*/ 808 w 817"/>
                <a:gd name="T13" fmla="*/ 1517 h 1928"/>
                <a:gd name="T14" fmla="*/ 813 w 817"/>
                <a:gd name="T15" fmla="*/ 1436 h 1928"/>
                <a:gd name="T16" fmla="*/ 817 w 817"/>
                <a:gd name="T17" fmla="*/ 1358 h 1928"/>
                <a:gd name="T18" fmla="*/ 815 w 817"/>
                <a:gd name="T19" fmla="*/ 1278 h 1928"/>
                <a:gd name="T20" fmla="*/ 812 w 817"/>
                <a:gd name="T21" fmla="*/ 1201 h 1928"/>
                <a:gd name="T22" fmla="*/ 805 w 817"/>
                <a:gd name="T23" fmla="*/ 1125 h 1928"/>
                <a:gd name="T24" fmla="*/ 796 w 817"/>
                <a:gd name="T25" fmla="*/ 1050 h 1928"/>
                <a:gd name="T26" fmla="*/ 783 w 817"/>
                <a:gd name="T27" fmla="*/ 977 h 1928"/>
                <a:gd name="T28" fmla="*/ 768 w 817"/>
                <a:gd name="T29" fmla="*/ 906 h 1928"/>
                <a:gd name="T30" fmla="*/ 751 w 817"/>
                <a:gd name="T31" fmla="*/ 836 h 1928"/>
                <a:gd name="T32" fmla="*/ 729 w 817"/>
                <a:gd name="T33" fmla="*/ 767 h 1928"/>
                <a:gd name="T34" fmla="*/ 706 w 817"/>
                <a:gd name="T35" fmla="*/ 702 h 1928"/>
                <a:gd name="T36" fmla="*/ 679 w 817"/>
                <a:gd name="T37" fmla="*/ 637 h 1928"/>
                <a:gd name="T38" fmla="*/ 650 w 817"/>
                <a:gd name="T39" fmla="*/ 575 h 1928"/>
                <a:gd name="T40" fmla="*/ 620 w 817"/>
                <a:gd name="T41" fmla="*/ 515 h 1928"/>
                <a:gd name="T42" fmla="*/ 586 w 817"/>
                <a:gd name="T43" fmla="*/ 457 h 1928"/>
                <a:gd name="T44" fmla="*/ 548 w 817"/>
                <a:gd name="T45" fmla="*/ 403 h 1928"/>
                <a:gd name="T46" fmla="*/ 511 w 817"/>
                <a:gd name="T47" fmla="*/ 352 h 1928"/>
                <a:gd name="T48" fmla="*/ 469 w 817"/>
                <a:gd name="T49" fmla="*/ 301 h 1928"/>
                <a:gd name="T50" fmla="*/ 426 w 817"/>
                <a:gd name="T51" fmla="*/ 255 h 1928"/>
                <a:gd name="T52" fmla="*/ 380 w 817"/>
                <a:gd name="T53" fmla="*/ 211 h 1928"/>
                <a:gd name="T54" fmla="*/ 333 w 817"/>
                <a:gd name="T55" fmla="*/ 172 h 1928"/>
                <a:gd name="T56" fmla="*/ 282 w 817"/>
                <a:gd name="T57" fmla="*/ 135 h 1928"/>
                <a:gd name="T58" fmla="*/ 229 w 817"/>
                <a:gd name="T59" fmla="*/ 101 h 1928"/>
                <a:gd name="T60" fmla="*/ 175 w 817"/>
                <a:gd name="T61" fmla="*/ 70 h 1928"/>
                <a:gd name="T62" fmla="*/ 147 w 817"/>
                <a:gd name="T63" fmla="*/ 56 h 1928"/>
                <a:gd name="T64" fmla="*/ 119 w 817"/>
                <a:gd name="T65" fmla="*/ 43 h 1928"/>
                <a:gd name="T66" fmla="*/ 90 w 817"/>
                <a:gd name="T67" fmla="*/ 31 h 1928"/>
                <a:gd name="T68" fmla="*/ 61 w 817"/>
                <a:gd name="T69" fmla="*/ 19 h 1928"/>
                <a:gd name="T70" fmla="*/ 30 w 817"/>
                <a:gd name="T71" fmla="*/ 9 h 1928"/>
                <a:gd name="T72" fmla="*/ 0 w 817"/>
                <a:gd name="T7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7" h="1928">
                  <a:moveTo>
                    <a:pt x="730" y="1928"/>
                  </a:moveTo>
                  <a:lnTo>
                    <a:pt x="730" y="1928"/>
                  </a:lnTo>
                  <a:lnTo>
                    <a:pt x="752" y="1845"/>
                  </a:lnTo>
                  <a:lnTo>
                    <a:pt x="771" y="1762"/>
                  </a:lnTo>
                  <a:lnTo>
                    <a:pt x="786" y="1680"/>
                  </a:lnTo>
                  <a:lnTo>
                    <a:pt x="800" y="1599"/>
                  </a:lnTo>
                  <a:lnTo>
                    <a:pt x="808" y="1517"/>
                  </a:lnTo>
                  <a:lnTo>
                    <a:pt x="813" y="1436"/>
                  </a:lnTo>
                  <a:lnTo>
                    <a:pt x="817" y="1358"/>
                  </a:lnTo>
                  <a:lnTo>
                    <a:pt x="815" y="1278"/>
                  </a:lnTo>
                  <a:lnTo>
                    <a:pt x="812" y="1201"/>
                  </a:lnTo>
                  <a:lnTo>
                    <a:pt x="805" y="1125"/>
                  </a:lnTo>
                  <a:lnTo>
                    <a:pt x="796" y="1050"/>
                  </a:lnTo>
                  <a:lnTo>
                    <a:pt x="783" y="977"/>
                  </a:lnTo>
                  <a:lnTo>
                    <a:pt x="768" y="906"/>
                  </a:lnTo>
                  <a:lnTo>
                    <a:pt x="751" y="836"/>
                  </a:lnTo>
                  <a:lnTo>
                    <a:pt x="729" y="767"/>
                  </a:lnTo>
                  <a:lnTo>
                    <a:pt x="706" y="702"/>
                  </a:lnTo>
                  <a:lnTo>
                    <a:pt x="679" y="637"/>
                  </a:lnTo>
                  <a:lnTo>
                    <a:pt x="650" y="575"/>
                  </a:lnTo>
                  <a:lnTo>
                    <a:pt x="620" y="515"/>
                  </a:lnTo>
                  <a:lnTo>
                    <a:pt x="586" y="457"/>
                  </a:lnTo>
                  <a:lnTo>
                    <a:pt x="548" y="403"/>
                  </a:lnTo>
                  <a:lnTo>
                    <a:pt x="511" y="352"/>
                  </a:lnTo>
                  <a:lnTo>
                    <a:pt x="469" y="301"/>
                  </a:lnTo>
                  <a:lnTo>
                    <a:pt x="426" y="255"/>
                  </a:lnTo>
                  <a:lnTo>
                    <a:pt x="380" y="211"/>
                  </a:lnTo>
                  <a:lnTo>
                    <a:pt x="333" y="172"/>
                  </a:lnTo>
                  <a:lnTo>
                    <a:pt x="282" y="135"/>
                  </a:lnTo>
                  <a:lnTo>
                    <a:pt x="229" y="101"/>
                  </a:lnTo>
                  <a:lnTo>
                    <a:pt x="175" y="70"/>
                  </a:lnTo>
                  <a:lnTo>
                    <a:pt x="147" y="56"/>
                  </a:lnTo>
                  <a:lnTo>
                    <a:pt x="119" y="43"/>
                  </a:lnTo>
                  <a:lnTo>
                    <a:pt x="90" y="31"/>
                  </a:lnTo>
                  <a:lnTo>
                    <a:pt x="61" y="19"/>
                  </a:lnTo>
                  <a:lnTo>
                    <a:pt x="30" y="9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18" name="217 Elipse"/>
          <p:cNvSpPr/>
          <p:nvPr/>
        </p:nvSpPr>
        <p:spPr>
          <a:xfrm>
            <a:off x="3860874" y="3475706"/>
            <a:ext cx="1678494" cy="13340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9" name="218 Imagen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"/>
                    </a14:imgEffect>
                    <a14:imgEffect>
                      <a14:colorTemperature colorTemp="5125"/>
                    </a14:imgEffect>
                    <a14:imgEffect>
                      <a14:saturation sat="46000"/>
                    </a14:imgEffect>
                    <a14:imgEffect>
                      <a14:brightnessContrast bright="7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72" y="3486454"/>
            <a:ext cx="1654423" cy="1229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0" name="219 CuadroTexto"/>
          <p:cNvSpPr txBox="1"/>
          <p:nvPr/>
        </p:nvSpPr>
        <p:spPr>
          <a:xfrm>
            <a:off x="4035396" y="4095394"/>
            <a:ext cx="134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Escenarios de inversión</a:t>
            </a:r>
          </a:p>
        </p:txBody>
      </p:sp>
      <p:pic>
        <p:nvPicPr>
          <p:cNvPr id="221" name="Picture 59" descr="C:\Users\Francisco\Desktop\CIMAT\pib_growth\resultados\graficas-1\pronostico-Corporativo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03" y="2118301"/>
            <a:ext cx="901266" cy="63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60" descr="C:\Users\Francisco\Desktop\CIMAT\pib_growth\resultados\graficas-1\pronostico-Inmobiliaro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03" y="2753102"/>
            <a:ext cx="901266" cy="66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61" descr="C:\Users\Francisco\Desktop\CIMAT\pib_growth\resultados\graficas-1\pronostico-Profesionale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02" y="3404075"/>
            <a:ext cx="901266" cy="6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223 Conector recto de flecha"/>
          <p:cNvCxnSpPr>
            <a:stCxn id="22" idx="0"/>
            <a:endCxn id="221" idx="1"/>
          </p:cNvCxnSpPr>
          <p:nvPr/>
        </p:nvCxnSpPr>
        <p:spPr>
          <a:xfrm>
            <a:off x="6506718" y="2285622"/>
            <a:ext cx="921885" cy="149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224 Conector recto de flecha"/>
          <p:cNvCxnSpPr>
            <a:stCxn id="226" idx="3"/>
            <a:endCxn id="223" idx="1"/>
          </p:cNvCxnSpPr>
          <p:nvPr/>
        </p:nvCxnSpPr>
        <p:spPr>
          <a:xfrm>
            <a:off x="6825417" y="3477861"/>
            <a:ext cx="603185" cy="2403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225 Forma"/>
          <p:cNvSpPr/>
          <p:nvPr/>
        </p:nvSpPr>
        <p:spPr>
          <a:xfrm rot="21046529">
            <a:off x="6275523" y="2776361"/>
            <a:ext cx="739153" cy="752074"/>
          </a:xfrm>
          <a:prstGeom prst="gear9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7" name="Forma 4"/>
          <p:cNvSpPr/>
          <p:nvPr/>
        </p:nvSpPr>
        <p:spPr>
          <a:xfrm rot="21046529">
            <a:off x="6403630" y="2958268"/>
            <a:ext cx="472248" cy="3865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marL="0" marR="0" lvl="0" indent="0" algn="ctr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 </a:t>
            </a:r>
          </a:p>
          <a:p>
            <a:pPr marL="0" marR="0" lvl="0" indent="0" algn="ctr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</a:p>
        </p:txBody>
      </p:sp>
      <p:sp>
        <p:nvSpPr>
          <p:cNvPr id="228" name="227 Flecha circular"/>
          <p:cNvSpPr/>
          <p:nvPr/>
        </p:nvSpPr>
        <p:spPr>
          <a:xfrm rot="21046529">
            <a:off x="6228942" y="2630398"/>
            <a:ext cx="946115" cy="1008198"/>
          </a:xfrm>
          <a:prstGeom prst="circularArrow">
            <a:avLst>
              <a:gd name="adj1" fmla="val 4687"/>
              <a:gd name="adj2" fmla="val 299029"/>
              <a:gd name="adj3" fmla="val 2513083"/>
              <a:gd name="adj4" fmla="val 16754937"/>
              <a:gd name="adj5" fmla="val 5469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29" name="228 Conector recto de flecha"/>
          <p:cNvCxnSpPr>
            <a:stCxn id="20" idx="1"/>
            <a:endCxn id="222" idx="1"/>
          </p:cNvCxnSpPr>
          <p:nvPr/>
        </p:nvCxnSpPr>
        <p:spPr>
          <a:xfrm>
            <a:off x="6046749" y="2807524"/>
            <a:ext cx="1381854" cy="2759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229 CuadroTexto"/>
          <p:cNvSpPr txBox="1"/>
          <p:nvPr/>
        </p:nvSpPr>
        <p:spPr>
          <a:xfrm rot="16200000">
            <a:off x="-180878" y="5129945"/>
            <a:ext cx="1549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RESULTADOS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230 Rectángulo"/>
          <p:cNvSpPr/>
          <p:nvPr/>
        </p:nvSpPr>
        <p:spPr>
          <a:xfrm>
            <a:off x="5700974" y="5328822"/>
            <a:ext cx="696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Clave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1 Título"/>
          <p:cNvSpPr txBox="1">
            <a:spLocks/>
          </p:cNvSpPr>
          <p:nvPr/>
        </p:nvSpPr>
        <p:spPr>
          <a:xfrm>
            <a:off x="4156801" y="3528622"/>
            <a:ext cx="355590" cy="42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$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33" name="1 Título"/>
          <p:cNvSpPr txBox="1">
            <a:spLocks/>
          </p:cNvSpPr>
          <p:nvPr/>
        </p:nvSpPr>
        <p:spPr>
          <a:xfrm>
            <a:off x="4881331" y="3533015"/>
            <a:ext cx="355590" cy="42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$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34" name="233 CuadroTexto"/>
          <p:cNvSpPr txBox="1"/>
          <p:nvPr/>
        </p:nvSpPr>
        <p:spPr>
          <a:xfrm rot="16200000">
            <a:off x="16425" y="2603979"/>
            <a:ext cx="1154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8" name="237 Conector recto"/>
          <p:cNvCxnSpPr/>
          <p:nvPr/>
        </p:nvCxnSpPr>
        <p:spPr>
          <a:xfrm>
            <a:off x="15408" y="769444"/>
            <a:ext cx="5992493" cy="146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246 Conector recto"/>
          <p:cNvCxnSpPr/>
          <p:nvPr/>
        </p:nvCxnSpPr>
        <p:spPr>
          <a:xfrm flipH="1">
            <a:off x="7384257" y="740342"/>
            <a:ext cx="572120" cy="651028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247 Conector recto"/>
          <p:cNvCxnSpPr/>
          <p:nvPr/>
        </p:nvCxnSpPr>
        <p:spPr>
          <a:xfrm flipH="1" flipV="1">
            <a:off x="7965281" y="755576"/>
            <a:ext cx="392331" cy="383581"/>
          </a:xfrm>
          <a:prstGeom prst="line">
            <a:avLst/>
          </a:prstGeom>
          <a:ln w="698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248 Conector recto"/>
          <p:cNvCxnSpPr/>
          <p:nvPr/>
        </p:nvCxnSpPr>
        <p:spPr>
          <a:xfrm flipH="1">
            <a:off x="7965281" y="462682"/>
            <a:ext cx="1150145" cy="1074613"/>
          </a:xfrm>
          <a:prstGeom prst="line">
            <a:avLst/>
          </a:prstGeom>
          <a:ln w="76200" cap="rnd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249 Conector recto"/>
          <p:cNvCxnSpPr/>
          <p:nvPr/>
        </p:nvCxnSpPr>
        <p:spPr>
          <a:xfrm flipV="1">
            <a:off x="7064576" y="1179896"/>
            <a:ext cx="146844" cy="175284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250 Conector recto"/>
          <p:cNvCxnSpPr/>
          <p:nvPr/>
        </p:nvCxnSpPr>
        <p:spPr>
          <a:xfrm flipH="1" flipV="1">
            <a:off x="6007901" y="770906"/>
            <a:ext cx="166648" cy="18864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251 Conector recto"/>
          <p:cNvCxnSpPr/>
          <p:nvPr/>
        </p:nvCxnSpPr>
        <p:spPr>
          <a:xfrm flipH="1">
            <a:off x="6176963" y="676995"/>
            <a:ext cx="244022" cy="276225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252 Conector recto"/>
          <p:cNvCxnSpPr/>
          <p:nvPr/>
        </p:nvCxnSpPr>
        <p:spPr>
          <a:xfrm flipH="1" flipV="1">
            <a:off x="6422629" y="680914"/>
            <a:ext cx="418702" cy="460424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253 Conector recto"/>
          <p:cNvCxnSpPr/>
          <p:nvPr/>
        </p:nvCxnSpPr>
        <p:spPr>
          <a:xfrm>
            <a:off x="7220321" y="1183531"/>
            <a:ext cx="378619" cy="428625"/>
          </a:xfrm>
          <a:prstGeom prst="line">
            <a:avLst/>
          </a:prstGeom>
          <a:ln w="47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5"/>
          <p:cNvCxnSpPr/>
          <p:nvPr/>
        </p:nvCxnSpPr>
        <p:spPr>
          <a:xfrm>
            <a:off x="269394" y="655865"/>
            <a:ext cx="86520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" name="26 Rectángulo"/>
          <p:cNvSpPr/>
          <p:nvPr/>
        </p:nvSpPr>
        <p:spPr>
          <a:xfrm rot="5400000">
            <a:off x="4368085" y="-3422983"/>
            <a:ext cx="565651" cy="881620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6" name="34 Rectángulo"/>
          <p:cNvSpPr/>
          <p:nvPr/>
        </p:nvSpPr>
        <p:spPr>
          <a:xfrm>
            <a:off x="172074" y="716484"/>
            <a:ext cx="8886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MX" sz="2000" b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MODELO </a:t>
            </a:r>
            <a:r>
              <a:rPr kumimoji="0" lang="es-MX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 CRECIMIENTO ECONÓMICO BASADO EN SECTORES </a:t>
            </a:r>
            <a:r>
              <a:rPr kumimoji="0" lang="es-MX" sz="2000" b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ESTRATÉGICOS</a:t>
            </a:r>
            <a:endParaRPr kumimoji="0" lang="es-MX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6" name="1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9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7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-0.05925 L -0.00503 0.0243 C -0.00451 0.04327 -0.00382 0.05392 -0.00312 0.05392 C -0.00277 0.05392 -0.00208 0.04327 -0.00156 0.0243 L 0.00087 -0.05925 " pathEditMode="relative" rAng="0" ptsTypes="FffFF">
                                      <p:cBhvr>
                                        <p:cTn id="32" dur="8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56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3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3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3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73" grpId="0" animBg="1"/>
      <p:bldP spid="194" grpId="0" animBg="1"/>
      <p:bldP spid="231" grpId="0"/>
      <p:bldP spid="232" grpId="0"/>
      <p:bldP spid="2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sp>
        <p:nvSpPr>
          <p:cNvPr id="5" name="26 Rectángulo"/>
          <p:cNvSpPr/>
          <p:nvPr/>
        </p:nvSpPr>
        <p:spPr>
          <a:xfrm rot="5400000">
            <a:off x="4305296" y="-3560975"/>
            <a:ext cx="565651" cy="881620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8180" y="647749"/>
            <a:ext cx="8106228" cy="4212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1. MOTIVACIÓN</a:t>
            </a:r>
            <a:endParaRPr lang="es-MX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3608" y="2276872"/>
            <a:ext cx="7416824" cy="302433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s-MX" sz="2400" dirty="0" smtClean="0"/>
              <a:t>Contar con una herramienta tecnológica de </a:t>
            </a:r>
            <a:r>
              <a:rPr lang="es-MX" sz="2400" b="1" dirty="0" smtClean="0"/>
              <a:t>análisis y planeación estratégica económica</a:t>
            </a:r>
            <a:r>
              <a:rPr lang="es-MX" sz="2400" dirty="0" smtClean="0"/>
              <a:t> de vanguardia que permita construir </a:t>
            </a:r>
            <a:r>
              <a:rPr lang="es-MX" sz="2400" b="1" dirty="0" smtClean="0"/>
              <a:t>escenarios de inversión </a:t>
            </a:r>
            <a:r>
              <a:rPr lang="es-MX" sz="2400" dirty="0" smtClean="0"/>
              <a:t>de corto, mediano y largo plazo en el estado, identificando los </a:t>
            </a:r>
            <a:r>
              <a:rPr lang="es-MX" sz="2400" b="1" dirty="0" smtClean="0"/>
              <a:t>actores “clave” </a:t>
            </a:r>
            <a:r>
              <a:rPr lang="es-MX" sz="2400" dirty="0" smtClean="0"/>
              <a:t>para el desarrollo y su </a:t>
            </a:r>
            <a:r>
              <a:rPr lang="es-MX" sz="2400" b="1" dirty="0" smtClean="0"/>
              <a:t>impacto en el entorno socioeconómico. 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s-MX" sz="2400" b="1" dirty="0"/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s-MX" sz="2400" dirty="0" smtClean="0"/>
              <a:t>Asimismo, monitorear y analizar el </a:t>
            </a:r>
            <a:r>
              <a:rPr lang="es-MX" sz="2400" b="1" dirty="0" smtClean="0"/>
              <a:t>ciclo económico por el que atraviesa la entidad, </a:t>
            </a:r>
            <a:r>
              <a:rPr lang="es-MX" sz="2400" dirty="0" smtClean="0"/>
              <a:t>a través del seguimiento y análisis de los </a:t>
            </a:r>
            <a:r>
              <a:rPr lang="es-MX" sz="2400" b="1" dirty="0" smtClean="0"/>
              <a:t>índices Coincidente y Adelantado.</a:t>
            </a:r>
            <a:endParaRPr lang="es-MX" sz="2400" dirty="0" smtClean="0"/>
          </a:p>
        </p:txBody>
      </p:sp>
      <p:sp>
        <p:nvSpPr>
          <p:cNvPr id="8" name="90 CuadroTexto"/>
          <p:cNvSpPr txBox="1"/>
          <p:nvPr/>
        </p:nvSpPr>
        <p:spPr>
          <a:xfrm>
            <a:off x="5220072" y="4293096"/>
            <a:ext cx="70243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800" dirty="0" smtClean="0">
                <a:solidFill>
                  <a:schemeClr val="accent4"/>
                </a:solidFill>
                <a:latin typeface="AngsanaUPC" pitchFamily="18" charset="-34"/>
                <a:cs typeface="AngsanaUPC" pitchFamily="18" charset="-34"/>
              </a:rPr>
              <a:t>”</a:t>
            </a:r>
            <a:endParaRPr lang="es-ES" sz="13800" dirty="0">
              <a:solidFill>
                <a:schemeClr val="accent4"/>
              </a:soli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9" name="91 Rectángulo"/>
          <p:cNvSpPr/>
          <p:nvPr/>
        </p:nvSpPr>
        <p:spPr>
          <a:xfrm>
            <a:off x="455469" y="1196752"/>
            <a:ext cx="70243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3800" dirty="0" smtClean="0">
                <a:solidFill>
                  <a:schemeClr val="accent4"/>
                </a:solidFill>
                <a:latin typeface="AngsanaUPC" pitchFamily="18" charset="-34"/>
                <a:cs typeface="AngsanaUPC" pitchFamily="18" charset="-34"/>
              </a:rPr>
              <a:t>“</a:t>
            </a:r>
            <a:endParaRPr lang="es-ES" sz="13800" dirty="0">
              <a:solidFill>
                <a:schemeClr val="accent4"/>
              </a:solidFill>
            </a:endParaRPr>
          </a:p>
        </p:txBody>
      </p:sp>
      <p:sp>
        <p:nvSpPr>
          <p:cNvPr id="10" name="1 CuadroTexto"/>
          <p:cNvSpPr txBox="1"/>
          <p:nvPr/>
        </p:nvSpPr>
        <p:spPr>
          <a:xfrm>
            <a:off x="3131840" y="1196752"/>
            <a:ext cx="26060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800" b="1" dirty="0" smtClean="0">
                <a:solidFill>
                  <a:schemeClr val="bg1">
                    <a:lumMod val="75000"/>
                  </a:schemeClr>
                </a:solidFill>
              </a:rPr>
              <a:t>Motivación:</a:t>
            </a:r>
            <a:endParaRPr lang="es-ES" sz="3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4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09" y="78325"/>
            <a:ext cx="262077" cy="362424"/>
          </a:xfrm>
          <a:prstGeom prst="rect">
            <a:avLst/>
          </a:prstGeom>
        </p:spPr>
      </p:pic>
      <p:grpSp>
        <p:nvGrpSpPr>
          <p:cNvPr id="7" name="10 Grupo"/>
          <p:cNvGrpSpPr/>
          <p:nvPr/>
        </p:nvGrpSpPr>
        <p:grpSpPr>
          <a:xfrm>
            <a:off x="954572" y="5095131"/>
            <a:ext cx="7505860" cy="583362"/>
            <a:chOff x="444006" y="4665901"/>
            <a:chExt cx="6929797" cy="583362"/>
          </a:xfrm>
          <a:noFill/>
        </p:grpSpPr>
        <p:sp>
          <p:nvSpPr>
            <p:cNvPr id="8" name="11 Rectángulo"/>
            <p:cNvSpPr/>
            <p:nvPr/>
          </p:nvSpPr>
          <p:spPr>
            <a:xfrm>
              <a:off x="444006" y="4665901"/>
              <a:ext cx="6929797" cy="58336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13 Rectángulo"/>
            <p:cNvSpPr/>
            <p:nvPr/>
          </p:nvSpPr>
          <p:spPr>
            <a:xfrm>
              <a:off x="444006" y="4665901"/>
              <a:ext cx="6929797" cy="58336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3044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600" kern="1200" dirty="0"/>
            </a:p>
          </p:txBody>
        </p:sp>
      </p:grpSp>
      <p:grpSp>
        <p:nvGrpSpPr>
          <p:cNvPr id="10" name="14 Grupo"/>
          <p:cNvGrpSpPr/>
          <p:nvPr/>
        </p:nvGrpSpPr>
        <p:grpSpPr>
          <a:xfrm>
            <a:off x="954571" y="1488182"/>
            <a:ext cx="7505861" cy="583362"/>
            <a:chOff x="444006" y="291792"/>
            <a:chExt cx="6929797" cy="583362"/>
          </a:xfrm>
          <a:noFill/>
        </p:grpSpPr>
        <p:sp>
          <p:nvSpPr>
            <p:cNvPr id="11" name="15 Rectángulo"/>
            <p:cNvSpPr/>
            <p:nvPr/>
          </p:nvSpPr>
          <p:spPr>
            <a:xfrm>
              <a:off x="444006" y="291792"/>
              <a:ext cx="6929797" cy="58336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16 Rectángulo"/>
            <p:cNvSpPr/>
            <p:nvPr/>
          </p:nvSpPr>
          <p:spPr>
            <a:xfrm>
              <a:off x="654962" y="291792"/>
              <a:ext cx="6588380" cy="583362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3044" tIns="40640" rIns="40640" bIns="40640" numCol="1" spcCol="1270" anchor="ctr" anchorCtr="0">
              <a:no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s-MX" sz="1600" dirty="0">
                  <a:solidFill>
                    <a:schemeClr val="tx1"/>
                  </a:solidFill>
                </a:rPr>
                <a:t>¿Qué sucede si invertimos en cierto sector de la economía? ¿Qué </a:t>
              </a:r>
              <a:r>
                <a:rPr lang="es-MX" sz="1600" dirty="0" smtClean="0">
                  <a:solidFill>
                    <a:schemeClr val="tx1"/>
                  </a:solidFill>
                </a:rPr>
                <a:t>sector(es) </a:t>
              </a:r>
              <a:r>
                <a:rPr lang="es-MX" sz="1600" dirty="0">
                  <a:solidFill>
                    <a:schemeClr val="tx1"/>
                  </a:solidFill>
                </a:rPr>
                <a:t>se </a:t>
              </a:r>
              <a:r>
                <a:rPr lang="es-MX" b="1" dirty="0" smtClean="0">
                  <a:solidFill>
                    <a:schemeClr val="tx1"/>
                  </a:solidFill>
                </a:rPr>
                <a:t>beneficia(n)</a:t>
              </a:r>
              <a:r>
                <a:rPr lang="es-MX" sz="1600" b="1" dirty="0" smtClean="0">
                  <a:solidFill>
                    <a:schemeClr val="tx1"/>
                  </a:solidFill>
                </a:rPr>
                <a:t> </a:t>
              </a:r>
              <a:r>
                <a:rPr lang="es-MX" sz="1600" dirty="0">
                  <a:solidFill>
                    <a:schemeClr val="tx1"/>
                  </a:solidFill>
                </a:rPr>
                <a:t>más si invierto en uno </a:t>
              </a:r>
              <a:r>
                <a:rPr lang="es-MX" sz="1600" dirty="0" smtClean="0">
                  <a:solidFill>
                    <a:schemeClr val="tx1"/>
                  </a:solidFill>
                </a:rPr>
                <a:t>o varios en </a:t>
              </a:r>
              <a:r>
                <a:rPr lang="es-MX" sz="1600" dirty="0">
                  <a:solidFill>
                    <a:schemeClr val="tx1"/>
                  </a:solidFill>
                </a:rPr>
                <a:t>específico?</a:t>
              </a:r>
            </a:p>
          </p:txBody>
        </p:sp>
      </p:grpSp>
      <p:sp>
        <p:nvSpPr>
          <p:cNvPr id="13" name="17 Acorde"/>
          <p:cNvSpPr/>
          <p:nvPr/>
        </p:nvSpPr>
        <p:spPr>
          <a:xfrm rot="11777589">
            <a:off x="-3783522" y="749499"/>
            <a:ext cx="5511776" cy="5472608"/>
          </a:xfrm>
          <a:prstGeom prst="chord">
            <a:avLst>
              <a:gd name="adj1" fmla="val 5795352"/>
              <a:gd name="adj2" fmla="val 13856630"/>
            </a:avLst>
          </a:prstGeom>
          <a:pattFill prst="nar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8 Rectángulo"/>
          <p:cNvSpPr/>
          <p:nvPr/>
        </p:nvSpPr>
        <p:spPr>
          <a:xfrm>
            <a:off x="1584334" y="2197039"/>
            <a:ext cx="6876097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986775"/>
              <a:satOff val="7962"/>
              <a:lumOff val="1726"/>
              <a:alphaOff val="0"/>
            </a:schemeClr>
          </a:fillRef>
          <a:effectRef idx="0">
            <a:schemeClr val="accent5">
              <a:hueOff val="-1986775"/>
              <a:satOff val="7962"/>
              <a:lumOff val="172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5" name="21 Rectángulo"/>
          <p:cNvSpPr/>
          <p:nvPr/>
        </p:nvSpPr>
        <p:spPr>
          <a:xfrm>
            <a:off x="1730848" y="2916734"/>
            <a:ext cx="6729584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973551"/>
              <a:satOff val="15924"/>
              <a:lumOff val="3451"/>
              <a:alphaOff val="0"/>
            </a:schemeClr>
          </a:fillRef>
          <a:effectRef idx="0">
            <a:schemeClr val="accent5">
              <a:hueOff val="-3973551"/>
              <a:satOff val="15924"/>
              <a:lumOff val="3451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24 Rectángulo"/>
          <p:cNvSpPr/>
          <p:nvPr/>
        </p:nvSpPr>
        <p:spPr>
          <a:xfrm>
            <a:off x="1730848" y="3646712"/>
            <a:ext cx="6729584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960326"/>
              <a:satOff val="23887"/>
              <a:lumOff val="5177"/>
              <a:alphaOff val="0"/>
            </a:schemeClr>
          </a:fillRef>
          <a:effectRef idx="0">
            <a:schemeClr val="accent5">
              <a:hueOff val="-5960326"/>
              <a:satOff val="23887"/>
              <a:lumOff val="5177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26 Rectángulo"/>
          <p:cNvSpPr/>
          <p:nvPr/>
        </p:nvSpPr>
        <p:spPr>
          <a:xfrm>
            <a:off x="1552224" y="4386663"/>
            <a:ext cx="6908207" cy="58336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947101"/>
              <a:satOff val="31849"/>
              <a:lumOff val="6902"/>
              <a:alphaOff val="0"/>
            </a:schemeClr>
          </a:fillRef>
          <a:effectRef idx="0">
            <a:schemeClr val="accent5">
              <a:hueOff val="-7947101"/>
              <a:satOff val="31849"/>
              <a:lumOff val="6902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28 Rectángulo"/>
          <p:cNvSpPr/>
          <p:nvPr/>
        </p:nvSpPr>
        <p:spPr>
          <a:xfrm>
            <a:off x="1979712" y="2196593"/>
            <a:ext cx="64415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/>
              <a:t>¿Qué sectores son los </a:t>
            </a:r>
            <a:r>
              <a:rPr lang="es-MX" b="1" dirty="0" smtClean="0"/>
              <a:t>clave</a:t>
            </a:r>
            <a:r>
              <a:rPr lang="es-MX" dirty="0" smtClean="0"/>
              <a:t> </a:t>
            </a:r>
            <a:r>
              <a:rPr lang="es-MX" sz="1600" dirty="0"/>
              <a:t>de la economía? ¿Cuáles base, cuáles impulsores y cuáles independientes del resto de la economía?</a:t>
            </a:r>
          </a:p>
        </p:txBody>
      </p:sp>
      <p:sp>
        <p:nvSpPr>
          <p:cNvPr id="19" name="29 Rectángulo"/>
          <p:cNvSpPr/>
          <p:nvPr/>
        </p:nvSpPr>
        <p:spPr>
          <a:xfrm>
            <a:off x="2078192" y="2925329"/>
            <a:ext cx="638223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 smtClean="0"/>
              <a:t>¿Qué sector contribuye más al proceso de obtener una </a:t>
            </a:r>
            <a:r>
              <a:rPr lang="es-MX" b="1" dirty="0" smtClean="0"/>
              <a:t>distribución del ingreso más equitativa</a:t>
            </a:r>
            <a:r>
              <a:rPr lang="es-MX" sz="1600" dirty="0" smtClean="0"/>
              <a:t>? </a:t>
            </a:r>
            <a:endParaRPr lang="es-MX" sz="1600" dirty="0"/>
          </a:p>
        </p:txBody>
      </p:sp>
      <p:sp>
        <p:nvSpPr>
          <p:cNvPr id="20" name="30 Rectángulo"/>
          <p:cNvSpPr/>
          <p:nvPr/>
        </p:nvSpPr>
        <p:spPr>
          <a:xfrm>
            <a:off x="2112298" y="3644310"/>
            <a:ext cx="620682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/>
              <a:t>¿Qué </a:t>
            </a:r>
            <a:r>
              <a:rPr lang="es-MX" sz="1600" dirty="0" smtClean="0"/>
              <a:t>sector(es) promueven una mayor </a:t>
            </a:r>
            <a:r>
              <a:rPr lang="es-MX" b="1" dirty="0" smtClean="0"/>
              <a:t>calidad </a:t>
            </a:r>
            <a:r>
              <a:rPr lang="es-MX" b="1" dirty="0"/>
              <a:t>de vida</a:t>
            </a:r>
            <a:r>
              <a:rPr lang="es-MX" sz="1600" dirty="0" smtClean="0"/>
              <a:t>? ¿Cómo incentivar </a:t>
            </a:r>
            <a:r>
              <a:rPr lang="es-MX" sz="1600" dirty="0"/>
              <a:t>la </a:t>
            </a:r>
            <a:r>
              <a:rPr lang="es-MX" b="1" dirty="0" smtClean="0"/>
              <a:t>igualdad de género</a:t>
            </a:r>
            <a:r>
              <a:rPr lang="es-MX" sz="1600" dirty="0" smtClean="0"/>
              <a:t>? </a:t>
            </a:r>
            <a:r>
              <a:rPr lang="es-MX" sz="1600" dirty="0"/>
              <a:t>¿Cómo incentivar el </a:t>
            </a:r>
            <a:r>
              <a:rPr lang="es-MX" b="1" dirty="0"/>
              <a:t>empleo</a:t>
            </a:r>
            <a:r>
              <a:rPr lang="es-MX" sz="1600" dirty="0" smtClean="0"/>
              <a:t>?</a:t>
            </a:r>
            <a:endParaRPr lang="es-MX" sz="1600" dirty="0"/>
          </a:p>
        </p:txBody>
      </p:sp>
      <p:sp>
        <p:nvSpPr>
          <p:cNvPr id="21" name="31 Rectángulo"/>
          <p:cNvSpPr/>
          <p:nvPr/>
        </p:nvSpPr>
        <p:spPr>
          <a:xfrm>
            <a:off x="1907704" y="4373425"/>
            <a:ext cx="655272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 smtClean="0"/>
              <a:t>¿Cuál es la </a:t>
            </a:r>
            <a:r>
              <a:rPr lang="es-MX" b="1" dirty="0" smtClean="0"/>
              <a:t>estrategia óptima de inversión e incentivación </a:t>
            </a:r>
            <a:r>
              <a:rPr lang="es-MX" sz="1600" dirty="0" smtClean="0"/>
              <a:t>a sectores económicos que maximizan el </a:t>
            </a:r>
            <a:r>
              <a:rPr lang="es-MX" b="1" dirty="0" smtClean="0"/>
              <a:t>“Valor agregado”</a:t>
            </a:r>
            <a:r>
              <a:rPr lang="es-MX" sz="1600" dirty="0" smtClean="0"/>
              <a:t>?</a:t>
            </a:r>
            <a:endParaRPr lang="es-MX" sz="1600" dirty="0"/>
          </a:p>
        </p:txBody>
      </p:sp>
      <p:sp>
        <p:nvSpPr>
          <p:cNvPr id="22" name="32 Rectángulo"/>
          <p:cNvSpPr/>
          <p:nvPr/>
        </p:nvSpPr>
        <p:spPr>
          <a:xfrm>
            <a:off x="1403648" y="5085184"/>
            <a:ext cx="703066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MX" sz="1600" dirty="0" smtClean="0"/>
              <a:t>¿En qué </a:t>
            </a:r>
            <a:r>
              <a:rPr lang="es-MX" b="1" dirty="0" smtClean="0"/>
              <a:t>etapa del ciclo económico  </a:t>
            </a:r>
            <a:r>
              <a:rPr lang="es-MX" sz="1600" dirty="0" smtClean="0"/>
              <a:t>se está actualmente? ¿Hay alguna manera de </a:t>
            </a:r>
            <a:r>
              <a:rPr lang="es-MX" b="1" dirty="0" smtClean="0"/>
              <a:t>anticiparlo</a:t>
            </a:r>
            <a:r>
              <a:rPr lang="es-MX" sz="1600" dirty="0" smtClean="0"/>
              <a:t>?</a:t>
            </a:r>
            <a:endParaRPr lang="es-MX" sz="1600" dirty="0"/>
          </a:p>
        </p:txBody>
      </p:sp>
      <p:sp>
        <p:nvSpPr>
          <p:cNvPr id="23" name="33 Elipse"/>
          <p:cNvSpPr/>
          <p:nvPr/>
        </p:nvSpPr>
        <p:spPr>
          <a:xfrm>
            <a:off x="1187624" y="2124119"/>
            <a:ext cx="729202" cy="72920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1986775"/>
              <a:satOff val="7962"/>
              <a:lumOff val="172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34 Elipse"/>
          <p:cNvSpPr/>
          <p:nvPr/>
        </p:nvSpPr>
        <p:spPr>
          <a:xfrm>
            <a:off x="1366247" y="2843814"/>
            <a:ext cx="729202" cy="72920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3973551"/>
              <a:satOff val="15924"/>
              <a:lumOff val="345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35 Elipse"/>
          <p:cNvSpPr/>
          <p:nvPr/>
        </p:nvSpPr>
        <p:spPr>
          <a:xfrm>
            <a:off x="1366247" y="3573791"/>
            <a:ext cx="729202" cy="72920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5960326"/>
              <a:satOff val="23887"/>
              <a:lumOff val="5177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36 Elipse"/>
          <p:cNvSpPr/>
          <p:nvPr/>
        </p:nvSpPr>
        <p:spPr>
          <a:xfrm>
            <a:off x="1187624" y="4313743"/>
            <a:ext cx="729202" cy="72920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7947101"/>
              <a:satOff val="31849"/>
              <a:lumOff val="690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37 Elipse"/>
          <p:cNvSpPr/>
          <p:nvPr/>
        </p:nvSpPr>
        <p:spPr>
          <a:xfrm>
            <a:off x="674446" y="5022211"/>
            <a:ext cx="729202" cy="72920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-9933876"/>
              <a:satOff val="39811"/>
              <a:lumOff val="862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38 CuadroTexto"/>
          <p:cNvSpPr txBox="1"/>
          <p:nvPr/>
        </p:nvSpPr>
        <p:spPr>
          <a:xfrm>
            <a:off x="1355894" y="2076120"/>
            <a:ext cx="43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2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29" name="39 CuadroTexto"/>
          <p:cNvSpPr txBox="1"/>
          <p:nvPr/>
        </p:nvSpPr>
        <p:spPr>
          <a:xfrm>
            <a:off x="1546580" y="2763770"/>
            <a:ext cx="433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3</a:t>
            </a:r>
          </a:p>
        </p:txBody>
      </p:sp>
      <p:sp>
        <p:nvSpPr>
          <p:cNvPr id="30" name="40 CuadroTexto"/>
          <p:cNvSpPr txBox="1"/>
          <p:nvPr/>
        </p:nvSpPr>
        <p:spPr>
          <a:xfrm>
            <a:off x="1487004" y="349562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4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31" name="41 CuadroTexto"/>
          <p:cNvSpPr txBox="1"/>
          <p:nvPr/>
        </p:nvSpPr>
        <p:spPr>
          <a:xfrm>
            <a:off x="1368388" y="4221088"/>
            <a:ext cx="433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5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32" name="42 CuadroTexto"/>
          <p:cNvSpPr txBox="1"/>
          <p:nvPr/>
        </p:nvSpPr>
        <p:spPr>
          <a:xfrm>
            <a:off x="811143" y="5035177"/>
            <a:ext cx="461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 smtClean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6</a:t>
            </a:r>
            <a:endParaRPr lang="es-ES" sz="4000" b="1" spc="50" dirty="0">
              <a:ln w="13500">
                <a:solidFill>
                  <a:srgbClr val="AD0101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ndara"/>
            </a:endParaRPr>
          </a:p>
        </p:txBody>
      </p:sp>
      <p:sp>
        <p:nvSpPr>
          <p:cNvPr id="33" name="43 Elipse"/>
          <p:cNvSpPr/>
          <p:nvPr/>
        </p:nvSpPr>
        <p:spPr>
          <a:xfrm>
            <a:off x="818462" y="1415261"/>
            <a:ext cx="729202" cy="729202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44 CuadroTexto"/>
          <p:cNvSpPr txBox="1"/>
          <p:nvPr/>
        </p:nvSpPr>
        <p:spPr>
          <a:xfrm>
            <a:off x="1002506" y="1373720"/>
            <a:ext cx="362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spc="50" dirty="0">
                <a:ln w="13500">
                  <a:solidFill>
                    <a:srgbClr val="AD0101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ndara"/>
              </a:rPr>
              <a:t>1</a:t>
            </a:r>
          </a:p>
        </p:txBody>
      </p:sp>
      <p:sp>
        <p:nvSpPr>
          <p:cNvPr id="35" name="46 CuadroTexto"/>
          <p:cNvSpPr txBox="1"/>
          <p:nvPr/>
        </p:nvSpPr>
        <p:spPr>
          <a:xfrm>
            <a:off x="2483768" y="694437"/>
            <a:ext cx="4110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chemeClr val="bg1">
                    <a:lumMod val="75000"/>
                  </a:schemeClr>
                </a:solidFill>
              </a:rPr>
              <a:t>Preguntas de interés</a:t>
            </a:r>
            <a:endParaRPr lang="es-E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2180</Words>
  <Application>Microsoft Macintosh PowerPoint</Application>
  <PresentationFormat>On-screen Show (4:3)</PresentationFormat>
  <Paragraphs>527</Paragraphs>
  <Slides>25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Tema de Office</vt:lpstr>
      <vt:lpstr>Centro de Investigación en Matemáticas, A. C.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CIMAT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Soberana Titular Bold 42</dc:title>
  <dc:creator>Odalmira  Soto </dc:creator>
  <cp:lastModifiedBy>Cimat cimat</cp:lastModifiedBy>
  <cp:revision>31</cp:revision>
  <dcterms:created xsi:type="dcterms:W3CDTF">2015-03-05T18:25:57Z</dcterms:created>
  <dcterms:modified xsi:type="dcterms:W3CDTF">2018-10-27T01:39:33Z</dcterms:modified>
</cp:coreProperties>
</file>